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  <p:sldId id="328" r:id="rId78"/>
    <p:sldId id="329" r:id="rId79"/>
    <p:sldId id="330" r:id="rId80"/>
    <p:sldId id="331" r:id="rId81"/>
    <p:sldId id="332" r:id="rId82"/>
    <p:sldId id="333" r:id="rId83"/>
    <p:sldId id="334" r:id="rId84"/>
    <p:sldId id="335" r:id="rId85"/>
    <p:sldId id="336" r:id="rId86"/>
    <p:sldId id="337" r:id="rId87"/>
    <p:sldId id="338" r:id="rId88"/>
    <p:sldId id="339" r:id="rId89"/>
    <p:sldId id="340" r:id="rId90"/>
    <p:sldId id="341" r:id="rId91"/>
    <p:sldId id="342" r:id="rId92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50" Type="http://schemas.openxmlformats.org/officeDocument/2006/relationships/slide" Target="slides/slide45.xml"/><Relationship Id="rId51" Type="http://schemas.openxmlformats.org/officeDocument/2006/relationships/slide" Target="slides/slide46.xml"/><Relationship Id="rId52" Type="http://schemas.openxmlformats.org/officeDocument/2006/relationships/slide" Target="slides/slide47.xml"/><Relationship Id="rId53" Type="http://schemas.openxmlformats.org/officeDocument/2006/relationships/slide" Target="slides/slide48.xml"/><Relationship Id="rId54" Type="http://schemas.openxmlformats.org/officeDocument/2006/relationships/slide" Target="slides/slide49.xml"/><Relationship Id="rId55" Type="http://schemas.openxmlformats.org/officeDocument/2006/relationships/slide" Target="slides/slide50.xml"/><Relationship Id="rId56" Type="http://schemas.openxmlformats.org/officeDocument/2006/relationships/slide" Target="slides/slide51.xml"/><Relationship Id="rId57" Type="http://schemas.openxmlformats.org/officeDocument/2006/relationships/slide" Target="slides/slide52.xml"/><Relationship Id="rId58" Type="http://schemas.openxmlformats.org/officeDocument/2006/relationships/slide" Target="slides/slide53.xml"/><Relationship Id="rId59" Type="http://schemas.openxmlformats.org/officeDocument/2006/relationships/slide" Target="slides/slide54.xml"/><Relationship Id="rId60" Type="http://schemas.openxmlformats.org/officeDocument/2006/relationships/slide" Target="slides/slide55.xml"/><Relationship Id="rId61" Type="http://schemas.openxmlformats.org/officeDocument/2006/relationships/slide" Target="slides/slide56.xml"/><Relationship Id="rId62" Type="http://schemas.openxmlformats.org/officeDocument/2006/relationships/slide" Target="slides/slide57.xml"/><Relationship Id="rId63" Type="http://schemas.openxmlformats.org/officeDocument/2006/relationships/slide" Target="slides/slide58.xml"/><Relationship Id="rId64" Type="http://schemas.openxmlformats.org/officeDocument/2006/relationships/slide" Target="slides/slide59.xml"/><Relationship Id="rId65" Type="http://schemas.openxmlformats.org/officeDocument/2006/relationships/slide" Target="slides/slide60.xml"/><Relationship Id="rId66" Type="http://schemas.openxmlformats.org/officeDocument/2006/relationships/slide" Target="slides/slide61.xml"/><Relationship Id="rId67" Type="http://schemas.openxmlformats.org/officeDocument/2006/relationships/slide" Target="slides/slide62.xml"/><Relationship Id="rId68" Type="http://schemas.openxmlformats.org/officeDocument/2006/relationships/slide" Target="slides/slide63.xml"/><Relationship Id="rId69" Type="http://schemas.openxmlformats.org/officeDocument/2006/relationships/slide" Target="slides/slide64.xml"/><Relationship Id="rId70" Type="http://schemas.openxmlformats.org/officeDocument/2006/relationships/slide" Target="slides/slide65.xml"/><Relationship Id="rId71" Type="http://schemas.openxmlformats.org/officeDocument/2006/relationships/slide" Target="slides/slide66.xml"/><Relationship Id="rId72" Type="http://schemas.openxmlformats.org/officeDocument/2006/relationships/slide" Target="slides/slide67.xml"/><Relationship Id="rId73" Type="http://schemas.openxmlformats.org/officeDocument/2006/relationships/slide" Target="slides/slide68.xml"/><Relationship Id="rId74" Type="http://schemas.openxmlformats.org/officeDocument/2006/relationships/slide" Target="slides/slide69.xml"/><Relationship Id="rId75" Type="http://schemas.openxmlformats.org/officeDocument/2006/relationships/slide" Target="slides/slide70.xml"/><Relationship Id="rId76" Type="http://schemas.openxmlformats.org/officeDocument/2006/relationships/slide" Target="slides/slide71.xml"/><Relationship Id="rId77" Type="http://schemas.openxmlformats.org/officeDocument/2006/relationships/slide" Target="slides/slide72.xml"/><Relationship Id="rId78" Type="http://schemas.openxmlformats.org/officeDocument/2006/relationships/slide" Target="slides/slide73.xml"/><Relationship Id="rId79" Type="http://schemas.openxmlformats.org/officeDocument/2006/relationships/slide" Target="slides/slide74.xml"/><Relationship Id="rId80" Type="http://schemas.openxmlformats.org/officeDocument/2006/relationships/slide" Target="slides/slide75.xml"/><Relationship Id="rId81" Type="http://schemas.openxmlformats.org/officeDocument/2006/relationships/slide" Target="slides/slide76.xml"/><Relationship Id="rId82" Type="http://schemas.openxmlformats.org/officeDocument/2006/relationships/slide" Target="slides/slide77.xml"/><Relationship Id="rId83" Type="http://schemas.openxmlformats.org/officeDocument/2006/relationships/slide" Target="slides/slide78.xml"/><Relationship Id="rId84" Type="http://schemas.openxmlformats.org/officeDocument/2006/relationships/slide" Target="slides/slide79.xml"/><Relationship Id="rId85" Type="http://schemas.openxmlformats.org/officeDocument/2006/relationships/slide" Target="slides/slide80.xml"/><Relationship Id="rId86" Type="http://schemas.openxmlformats.org/officeDocument/2006/relationships/slide" Target="slides/slide81.xml"/><Relationship Id="rId87" Type="http://schemas.openxmlformats.org/officeDocument/2006/relationships/slide" Target="slides/slide82.xml"/><Relationship Id="rId88" Type="http://schemas.openxmlformats.org/officeDocument/2006/relationships/slide" Target="slides/slide83.xml"/><Relationship Id="rId89" Type="http://schemas.openxmlformats.org/officeDocument/2006/relationships/slide" Target="slides/slide84.xml"/><Relationship Id="rId90" Type="http://schemas.openxmlformats.org/officeDocument/2006/relationships/slide" Target="slides/slide85.xml"/><Relationship Id="rId91" Type="http://schemas.openxmlformats.org/officeDocument/2006/relationships/slide" Target="slides/slide86.xml"/><Relationship Id="rId92" Type="http://schemas.openxmlformats.org/officeDocument/2006/relationships/slide" Target="slides/slide87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905632" y="772160"/>
            <a:ext cx="3332734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003F5C"/>
                </a:solidFill>
                <a:latin typeface="Franklin Gothic Medium"/>
                <a:cs typeface="Franklin Gothic Medium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003F5C"/>
                </a:solidFill>
                <a:latin typeface="Franklin Gothic Medium"/>
                <a:cs typeface="Franklin Gothic Medium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003F5C"/>
                </a:solidFill>
                <a:latin typeface="Franklin Gothic Medium"/>
                <a:cs typeface="Franklin Gothic Medium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003F5C"/>
                </a:solidFill>
                <a:latin typeface="Franklin Gothic Medium"/>
                <a:cs typeface="Franklin Gothic Medium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5852159"/>
            <a:ext cx="9144000" cy="100584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1762" y="467360"/>
            <a:ext cx="6840474" cy="124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003F5C"/>
                </a:solidFill>
                <a:latin typeface="Franklin Gothic Medium"/>
                <a:cs typeface="Franklin Gothic Medium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4400" y="1852676"/>
            <a:ext cx="7315199" cy="1854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830564" y="6365007"/>
            <a:ext cx="246379" cy="240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saskatchewan.ca/" TargetMode="External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saskatchewan.ca/" TargetMode="External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Relationship Id="rId3" Type="http://schemas.openxmlformats.org/officeDocument/2006/relationships/hyperlink" Target="http://www2.worksafebc.com/Publications/Multimedia/Videos.asp?reportid=34280" TargetMode="External"/></Relationships>
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
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
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
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
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
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Relationship Id="rId3" Type="http://schemas.openxmlformats.org/officeDocument/2006/relationships/hyperlink" Target="http://www2.worksafebc.com/Publications/Multimedia/Videos.asp?reportid=34311" TargetMode="External"/></Relationships>
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
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lrws.gov.sk.ca/" TargetMode="External"/><Relationship Id="rId3" Type="http://schemas.openxmlformats.org/officeDocument/2006/relationships/hyperlink" Target="http://www.worksafesask.ca/" TargetMode="External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953500" y="6377707"/>
            <a:ext cx="97790" cy="215265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r>
              <a:rPr dirty="0" sz="1400">
                <a:latin typeface="Tahoma"/>
                <a:cs typeface="Tahoma"/>
              </a:rPr>
              <a:t>1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803903" y="908303"/>
            <a:ext cx="1670304" cy="55656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764791" y="3304032"/>
            <a:ext cx="5649466" cy="11216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749795" y="3304032"/>
            <a:ext cx="792479" cy="11216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066702" y="3439159"/>
            <a:ext cx="501142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/>
              <a:t>Supervision and</a:t>
            </a:r>
            <a:r>
              <a:rPr dirty="0" sz="4000" spc="-105"/>
              <a:t> </a:t>
            </a:r>
            <a:r>
              <a:rPr dirty="0" sz="4000"/>
              <a:t>Safety</a:t>
            </a:r>
            <a:endParaRPr sz="40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68678" y="804164"/>
            <a:ext cx="648271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>
                <a:solidFill>
                  <a:srgbClr val="003F5C"/>
                </a:solidFill>
                <a:latin typeface="Franklin Gothic Medium"/>
                <a:cs typeface="Franklin Gothic Medium"/>
              </a:rPr>
              <a:t>Finding information in</a:t>
            </a:r>
            <a:r>
              <a:rPr dirty="0" sz="3600" spc="-70">
                <a:solidFill>
                  <a:srgbClr val="003F5C"/>
                </a:solidFill>
                <a:latin typeface="Franklin Gothic Medium"/>
                <a:cs typeface="Franklin Gothic Medium"/>
              </a:rPr>
              <a:t> </a:t>
            </a:r>
            <a:r>
              <a:rPr dirty="0" sz="3600">
                <a:solidFill>
                  <a:srgbClr val="003F5C"/>
                </a:solidFill>
                <a:latin typeface="Franklin Gothic Medium"/>
                <a:cs typeface="Franklin Gothic Medium"/>
              </a:rPr>
              <a:t>legislation</a:t>
            </a:r>
            <a:endParaRPr sz="3600">
              <a:latin typeface="Franklin Gothic Medium"/>
              <a:cs typeface="Franklin Gothic Medium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6729730" cy="1122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latin typeface="Franklin Gothic Book"/>
                <a:cs typeface="Franklin Gothic Book"/>
              </a:rPr>
              <a:t>Saskatchewan’s occupational </a:t>
            </a:r>
            <a:r>
              <a:rPr dirty="0" sz="2400" spc="5">
                <a:latin typeface="Franklin Gothic Book"/>
                <a:cs typeface="Franklin Gothic Book"/>
              </a:rPr>
              <a:t>health and safety  </a:t>
            </a:r>
            <a:r>
              <a:rPr dirty="0" sz="2400">
                <a:latin typeface="Franklin Gothic Book"/>
                <a:cs typeface="Franklin Gothic Book"/>
              </a:rPr>
              <a:t>legislation consists </a:t>
            </a:r>
            <a:r>
              <a:rPr dirty="0" sz="2400" spc="5">
                <a:latin typeface="Franklin Gothic Book"/>
                <a:cs typeface="Franklin Gothic Book"/>
              </a:rPr>
              <a:t>of acts, </a:t>
            </a:r>
            <a:r>
              <a:rPr dirty="0" sz="2400">
                <a:latin typeface="Franklin Gothic Book"/>
                <a:cs typeface="Franklin Gothic Book"/>
              </a:rPr>
              <a:t>regulations </a:t>
            </a:r>
            <a:r>
              <a:rPr dirty="0" sz="2400" spc="5">
                <a:latin typeface="Franklin Gothic Book"/>
                <a:cs typeface="Franklin Gothic Book"/>
              </a:rPr>
              <a:t>and codes</a:t>
            </a:r>
            <a:r>
              <a:rPr dirty="0" sz="2400" spc="-250">
                <a:latin typeface="Franklin Gothic Book"/>
                <a:cs typeface="Franklin Gothic Book"/>
              </a:rPr>
              <a:t> </a:t>
            </a:r>
            <a:r>
              <a:rPr dirty="0" sz="2400" spc="5">
                <a:latin typeface="Franklin Gothic Book"/>
                <a:cs typeface="Franklin Gothic Book"/>
              </a:rPr>
              <a:t>of  </a:t>
            </a:r>
            <a:r>
              <a:rPr dirty="0" sz="2400">
                <a:latin typeface="Franklin Gothic Book"/>
                <a:cs typeface="Franklin Gothic Book"/>
              </a:rPr>
              <a:t>practice.</a:t>
            </a:r>
            <a:endParaRPr sz="24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87582" y="804164"/>
            <a:ext cx="624332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Saskatchewan Employment</a:t>
            </a:r>
            <a:r>
              <a:rPr dirty="0" spc="-105"/>
              <a:t> </a:t>
            </a:r>
            <a:r>
              <a:rPr dirty="0" spc="5"/>
              <a:t>Act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787143"/>
            <a:ext cx="7197090" cy="3945254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79400" indent="-2667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200" spc="-10">
                <a:latin typeface="Franklin Gothic Book"/>
                <a:cs typeface="Franklin Gothic Book"/>
              </a:rPr>
              <a:t>Acts </a:t>
            </a:r>
            <a:r>
              <a:rPr dirty="0" sz="2200" spc="-5">
                <a:latin typeface="Franklin Gothic Book"/>
                <a:cs typeface="Franklin Gothic Book"/>
              </a:rPr>
              <a:t>are passed by</a:t>
            </a:r>
            <a:r>
              <a:rPr dirty="0" sz="2200" spc="65">
                <a:latin typeface="Franklin Gothic Book"/>
                <a:cs typeface="Franklin Gothic Book"/>
              </a:rPr>
              <a:t> </a:t>
            </a:r>
            <a:r>
              <a:rPr dirty="0" sz="2200" spc="-5">
                <a:latin typeface="Franklin Gothic Book"/>
                <a:cs typeface="Franklin Gothic Book"/>
              </a:rPr>
              <a:t>legislature</a:t>
            </a:r>
            <a:endParaRPr sz="22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187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200" spc="-5">
                <a:latin typeface="Franklin Gothic Book"/>
                <a:cs typeface="Franklin Gothic Book"/>
              </a:rPr>
              <a:t>The Saskatchewan Employment </a:t>
            </a:r>
            <a:r>
              <a:rPr dirty="0" sz="2200" spc="-10">
                <a:latin typeface="Franklin Gothic Book"/>
                <a:cs typeface="Franklin Gothic Book"/>
              </a:rPr>
              <a:t>Act, </a:t>
            </a:r>
            <a:r>
              <a:rPr dirty="0" sz="2200" spc="-5">
                <a:latin typeface="Franklin Gothic Book"/>
                <a:cs typeface="Franklin Gothic Book"/>
              </a:rPr>
              <a:t>Part</a:t>
            </a:r>
            <a:r>
              <a:rPr dirty="0" sz="2200" spc="30">
                <a:latin typeface="Franklin Gothic Book"/>
                <a:cs typeface="Franklin Gothic Book"/>
              </a:rPr>
              <a:t> </a:t>
            </a:r>
            <a:r>
              <a:rPr dirty="0" sz="2200" spc="-5">
                <a:latin typeface="Franklin Gothic Book"/>
                <a:cs typeface="Franklin Gothic Book"/>
              </a:rPr>
              <a:t>III:</a:t>
            </a:r>
            <a:endParaRPr sz="2200">
              <a:latin typeface="Franklin Gothic Book"/>
              <a:cs typeface="Franklin Gothic Book"/>
            </a:endParaRPr>
          </a:p>
          <a:p>
            <a:pPr lvl="1" marL="462280" indent="-266700">
              <a:lnSpc>
                <a:spcPct val="100000"/>
              </a:lnSpc>
              <a:spcBef>
                <a:spcPts val="1900"/>
              </a:spcBef>
              <a:buChar char="−"/>
              <a:tabLst>
                <a:tab pos="462280" algn="l"/>
              </a:tabLst>
            </a:pPr>
            <a:r>
              <a:rPr dirty="0" sz="2100" spc="-5">
                <a:latin typeface="Franklin Gothic Book"/>
                <a:cs typeface="Franklin Gothic Book"/>
              </a:rPr>
              <a:t>Sets </a:t>
            </a:r>
            <a:r>
              <a:rPr dirty="0" sz="2100">
                <a:latin typeface="Franklin Gothic Book"/>
                <a:cs typeface="Franklin Gothic Book"/>
              </a:rPr>
              <a:t>out </a:t>
            </a:r>
            <a:r>
              <a:rPr dirty="0" sz="2100" spc="-5">
                <a:latin typeface="Franklin Gothic Book"/>
                <a:cs typeface="Franklin Gothic Book"/>
              </a:rPr>
              <a:t>general duties for </a:t>
            </a:r>
            <a:r>
              <a:rPr dirty="0" sz="2100">
                <a:latin typeface="Franklin Gothic Book"/>
                <a:cs typeface="Franklin Gothic Book"/>
              </a:rPr>
              <a:t>health and</a:t>
            </a:r>
            <a:r>
              <a:rPr dirty="0" sz="2100" spc="-30">
                <a:latin typeface="Franklin Gothic Book"/>
                <a:cs typeface="Franklin Gothic Book"/>
              </a:rPr>
              <a:t> </a:t>
            </a:r>
            <a:r>
              <a:rPr dirty="0" sz="2100" spc="-5">
                <a:latin typeface="Franklin Gothic Book"/>
                <a:cs typeface="Franklin Gothic Book"/>
              </a:rPr>
              <a:t>safety</a:t>
            </a:r>
            <a:endParaRPr sz="2100">
              <a:latin typeface="Franklin Gothic Book"/>
              <a:cs typeface="Franklin Gothic Book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Font typeface="Franklin Gothic Book"/>
              <a:buChar char="−"/>
            </a:pPr>
            <a:endParaRPr sz="2050">
              <a:latin typeface="Times New Roman"/>
              <a:cs typeface="Times New Roman"/>
            </a:endParaRPr>
          </a:p>
          <a:p>
            <a:pPr lvl="1" marL="462280" marR="1544320" indent="-266700">
              <a:lnSpc>
                <a:spcPts val="2020"/>
              </a:lnSpc>
              <a:buChar char="−"/>
              <a:tabLst>
                <a:tab pos="462280" algn="l"/>
              </a:tabLst>
            </a:pPr>
            <a:r>
              <a:rPr dirty="0" sz="2100">
                <a:latin typeface="Franklin Gothic Book"/>
                <a:cs typeface="Franklin Gothic Book"/>
              </a:rPr>
              <a:t>States what to </a:t>
            </a:r>
            <a:r>
              <a:rPr dirty="0" sz="2100" spc="-5">
                <a:latin typeface="Franklin Gothic Book"/>
                <a:cs typeface="Franklin Gothic Book"/>
              </a:rPr>
              <a:t>do </a:t>
            </a:r>
            <a:r>
              <a:rPr dirty="0" sz="2100">
                <a:latin typeface="Franklin Gothic Book"/>
                <a:cs typeface="Franklin Gothic Book"/>
              </a:rPr>
              <a:t>by </a:t>
            </a:r>
            <a:r>
              <a:rPr dirty="0" sz="2100" spc="-5">
                <a:latin typeface="Franklin Gothic Book"/>
                <a:cs typeface="Franklin Gothic Book"/>
              </a:rPr>
              <a:t>setting </a:t>
            </a:r>
            <a:r>
              <a:rPr dirty="0" sz="2100">
                <a:latin typeface="Franklin Gothic Book"/>
                <a:cs typeface="Franklin Gothic Book"/>
              </a:rPr>
              <a:t>out the rights and  </a:t>
            </a:r>
            <a:r>
              <a:rPr dirty="0" sz="2100" spc="-5">
                <a:latin typeface="Franklin Gothic Book"/>
                <a:cs typeface="Franklin Gothic Book"/>
              </a:rPr>
              <a:t>responsibilities </a:t>
            </a:r>
            <a:r>
              <a:rPr dirty="0" sz="2100">
                <a:latin typeface="Franklin Gothic Book"/>
                <a:cs typeface="Franklin Gothic Book"/>
              </a:rPr>
              <a:t>of </a:t>
            </a:r>
            <a:r>
              <a:rPr dirty="0" sz="2100" spc="-5">
                <a:latin typeface="Franklin Gothic Book"/>
                <a:cs typeface="Franklin Gothic Book"/>
              </a:rPr>
              <a:t>everyone in </a:t>
            </a:r>
            <a:r>
              <a:rPr dirty="0" sz="2100">
                <a:latin typeface="Franklin Gothic Book"/>
                <a:cs typeface="Franklin Gothic Book"/>
              </a:rPr>
              <a:t>the </a:t>
            </a:r>
            <a:r>
              <a:rPr dirty="0" sz="2100" spc="-5">
                <a:latin typeface="Franklin Gothic Book"/>
                <a:cs typeface="Franklin Gothic Book"/>
              </a:rPr>
              <a:t>workplace</a:t>
            </a:r>
            <a:endParaRPr sz="2100">
              <a:latin typeface="Franklin Gothic Book"/>
              <a:cs typeface="Franklin Gothic Book"/>
            </a:endParaRPr>
          </a:p>
          <a:p>
            <a:pPr lvl="1">
              <a:lnSpc>
                <a:spcPct val="100000"/>
              </a:lnSpc>
              <a:spcBef>
                <a:spcPts val="35"/>
              </a:spcBef>
              <a:buFont typeface="Franklin Gothic Book"/>
              <a:buChar char="−"/>
            </a:pPr>
            <a:endParaRPr sz="2050">
              <a:latin typeface="Times New Roman"/>
              <a:cs typeface="Times New Roman"/>
            </a:endParaRPr>
          </a:p>
          <a:p>
            <a:pPr lvl="1" marL="462280" marR="641350" indent="-266700">
              <a:lnSpc>
                <a:spcPts val="2020"/>
              </a:lnSpc>
              <a:buChar char="−"/>
              <a:tabLst>
                <a:tab pos="462280" algn="l"/>
              </a:tabLst>
            </a:pPr>
            <a:r>
              <a:rPr dirty="0" sz="2100" spc="-5">
                <a:latin typeface="Franklin Gothic Book"/>
                <a:cs typeface="Franklin Gothic Book"/>
              </a:rPr>
              <a:t>Establishes </a:t>
            </a:r>
            <a:r>
              <a:rPr dirty="0" sz="2100">
                <a:latin typeface="Franklin Gothic Book"/>
                <a:cs typeface="Franklin Gothic Book"/>
              </a:rPr>
              <a:t>a </a:t>
            </a:r>
            <a:r>
              <a:rPr dirty="0" sz="2100" spc="-5">
                <a:latin typeface="Franklin Gothic Book"/>
                <a:cs typeface="Franklin Gothic Book"/>
              </a:rPr>
              <a:t>framework for </a:t>
            </a:r>
            <a:r>
              <a:rPr dirty="0" sz="2100">
                <a:latin typeface="Franklin Gothic Book"/>
                <a:cs typeface="Franklin Gothic Book"/>
              </a:rPr>
              <a:t>sharing </a:t>
            </a:r>
            <a:r>
              <a:rPr dirty="0" sz="2100" spc="-5">
                <a:latin typeface="Franklin Gothic Book"/>
                <a:cs typeface="Franklin Gothic Book"/>
              </a:rPr>
              <a:t>responsibility </a:t>
            </a:r>
            <a:r>
              <a:rPr dirty="0" sz="2100">
                <a:latin typeface="Franklin Gothic Book"/>
                <a:cs typeface="Franklin Gothic Book"/>
              </a:rPr>
              <a:t>and  </a:t>
            </a:r>
            <a:r>
              <a:rPr dirty="0" sz="2100" spc="-5">
                <a:latin typeface="Franklin Gothic Book"/>
                <a:cs typeface="Franklin Gothic Book"/>
              </a:rPr>
              <a:t>identifying </a:t>
            </a:r>
            <a:r>
              <a:rPr dirty="0" sz="2100">
                <a:latin typeface="Franklin Gothic Book"/>
                <a:cs typeface="Franklin Gothic Book"/>
              </a:rPr>
              <a:t>and </a:t>
            </a:r>
            <a:r>
              <a:rPr dirty="0" sz="2100" spc="-5">
                <a:latin typeface="Franklin Gothic Book"/>
                <a:cs typeface="Franklin Gothic Book"/>
              </a:rPr>
              <a:t>controlling</a:t>
            </a:r>
            <a:r>
              <a:rPr dirty="0" sz="2100">
                <a:latin typeface="Franklin Gothic Book"/>
                <a:cs typeface="Franklin Gothic Book"/>
              </a:rPr>
              <a:t> hazards</a:t>
            </a:r>
            <a:endParaRPr sz="2100">
              <a:latin typeface="Franklin Gothic Book"/>
              <a:cs typeface="Franklin Gothic Book"/>
            </a:endParaRPr>
          </a:p>
          <a:p>
            <a:pPr lvl="1">
              <a:lnSpc>
                <a:spcPct val="100000"/>
              </a:lnSpc>
              <a:spcBef>
                <a:spcPts val="35"/>
              </a:spcBef>
              <a:buFont typeface="Franklin Gothic Book"/>
              <a:buChar char="−"/>
            </a:pPr>
            <a:endParaRPr sz="2050">
              <a:latin typeface="Times New Roman"/>
              <a:cs typeface="Times New Roman"/>
            </a:endParaRPr>
          </a:p>
          <a:p>
            <a:pPr lvl="1" marL="462280" marR="5080" indent="-266700">
              <a:lnSpc>
                <a:spcPts val="2020"/>
              </a:lnSpc>
              <a:buChar char="−"/>
              <a:tabLst>
                <a:tab pos="462280" algn="l"/>
              </a:tabLst>
            </a:pPr>
            <a:r>
              <a:rPr dirty="0" sz="2100" spc="-5">
                <a:latin typeface="Franklin Gothic Book"/>
                <a:cs typeface="Franklin Gothic Book"/>
              </a:rPr>
              <a:t>Provides </a:t>
            </a:r>
            <a:r>
              <a:rPr dirty="0" sz="2100">
                <a:latin typeface="Franklin Gothic Book"/>
                <a:cs typeface="Franklin Gothic Book"/>
              </a:rPr>
              <a:t>an </a:t>
            </a:r>
            <a:r>
              <a:rPr dirty="0" sz="2100" spc="-5">
                <a:latin typeface="Franklin Gothic Book"/>
                <a:cs typeface="Franklin Gothic Book"/>
              </a:rPr>
              <a:t>enforcement mechanism </a:t>
            </a:r>
            <a:r>
              <a:rPr dirty="0" sz="2100">
                <a:latin typeface="Franklin Gothic Book"/>
                <a:cs typeface="Franklin Gothic Book"/>
              </a:rPr>
              <a:t>and </a:t>
            </a:r>
            <a:r>
              <a:rPr dirty="0" sz="2100" spc="-5">
                <a:latin typeface="Franklin Gothic Book"/>
                <a:cs typeface="Franklin Gothic Book"/>
              </a:rPr>
              <a:t>penalties for </a:t>
            </a:r>
            <a:r>
              <a:rPr dirty="0" sz="2100">
                <a:latin typeface="Franklin Gothic Book"/>
                <a:cs typeface="Franklin Gothic Book"/>
              </a:rPr>
              <a:t>non-  </a:t>
            </a:r>
            <a:r>
              <a:rPr dirty="0" sz="2100" spc="-5">
                <a:latin typeface="Franklin Gothic Book"/>
                <a:cs typeface="Franklin Gothic Book"/>
              </a:rPr>
              <a:t>compliance</a:t>
            </a:r>
            <a:endParaRPr sz="21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87582" y="804164"/>
            <a:ext cx="624332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Saskatchewan Employment</a:t>
            </a:r>
            <a:r>
              <a:rPr dirty="0" spc="-105"/>
              <a:t> </a:t>
            </a:r>
            <a:r>
              <a:rPr dirty="0" spc="5"/>
              <a:t>Act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6525259" cy="3043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79400" indent="-2667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Consolidates 12 </a:t>
            </a:r>
            <a:r>
              <a:rPr dirty="0" sz="2400">
                <a:latin typeface="Franklin Gothic Book"/>
                <a:cs typeface="Franklin Gothic Book"/>
              </a:rPr>
              <a:t>acts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Contains 10 </a:t>
            </a:r>
            <a:r>
              <a:rPr dirty="0" sz="2400">
                <a:latin typeface="Franklin Gothic Book"/>
                <a:cs typeface="Franklin Gothic Book"/>
              </a:rPr>
              <a:t>parts </a:t>
            </a:r>
            <a:r>
              <a:rPr dirty="0" sz="2400" spc="-5">
                <a:latin typeface="Franklin Gothic Book"/>
                <a:cs typeface="Franklin Gothic Book"/>
              </a:rPr>
              <a:t>identified by </a:t>
            </a:r>
            <a:r>
              <a:rPr dirty="0" sz="2400">
                <a:latin typeface="Franklin Gothic Book"/>
                <a:cs typeface="Franklin Gothic Book"/>
              </a:rPr>
              <a:t>Roman</a:t>
            </a:r>
            <a:r>
              <a:rPr dirty="0" sz="2400" spc="1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numerals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>
                <a:latin typeface="Franklin Gothic Book"/>
                <a:cs typeface="Franklin Gothic Book"/>
              </a:rPr>
              <a:t>OHS </a:t>
            </a:r>
            <a:r>
              <a:rPr dirty="0" sz="2400" spc="-5">
                <a:latin typeface="Franklin Gothic Book"/>
                <a:cs typeface="Franklin Gothic Book"/>
              </a:rPr>
              <a:t>components</a:t>
            </a:r>
            <a:r>
              <a:rPr dirty="0" sz="2400" spc="-2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include:</a:t>
            </a:r>
            <a:endParaRPr sz="2400">
              <a:latin typeface="Franklin Gothic Book"/>
              <a:cs typeface="Franklin Gothic Book"/>
            </a:endParaRPr>
          </a:p>
          <a:p>
            <a:pPr lvl="1" marL="462280" indent="-266700">
              <a:lnSpc>
                <a:spcPct val="100000"/>
              </a:lnSpc>
              <a:spcBef>
                <a:spcPts val="2405"/>
              </a:spcBef>
              <a:buChar char="−"/>
              <a:tabLst>
                <a:tab pos="462280" algn="l"/>
              </a:tabLst>
            </a:pPr>
            <a:r>
              <a:rPr dirty="0" sz="2300">
                <a:latin typeface="Franklin Gothic Book"/>
                <a:cs typeface="Franklin Gothic Book"/>
              </a:rPr>
              <a:t>Part III – Occupational health and</a:t>
            </a:r>
            <a:r>
              <a:rPr dirty="0" sz="2300" spc="-95">
                <a:latin typeface="Franklin Gothic Book"/>
                <a:cs typeface="Franklin Gothic Book"/>
              </a:rPr>
              <a:t> </a:t>
            </a:r>
            <a:r>
              <a:rPr dirty="0" sz="2300">
                <a:latin typeface="Franklin Gothic Book"/>
                <a:cs typeface="Franklin Gothic Book"/>
              </a:rPr>
              <a:t>safety</a:t>
            </a:r>
            <a:endParaRPr sz="2300">
              <a:latin typeface="Franklin Gothic Book"/>
              <a:cs typeface="Franklin Gothic Book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Font typeface="Franklin Gothic Book"/>
              <a:buChar char="−"/>
            </a:pPr>
            <a:endParaRPr sz="2050">
              <a:latin typeface="Times New Roman"/>
              <a:cs typeface="Times New Roman"/>
            </a:endParaRPr>
          </a:p>
          <a:p>
            <a:pPr lvl="1" marL="462280" indent="-266700">
              <a:lnSpc>
                <a:spcPct val="100000"/>
              </a:lnSpc>
              <a:buChar char="−"/>
              <a:tabLst>
                <a:tab pos="462280" algn="l"/>
              </a:tabLst>
            </a:pPr>
            <a:r>
              <a:rPr dirty="0" sz="2300">
                <a:latin typeface="Franklin Gothic Book"/>
                <a:cs typeface="Franklin Gothic Book"/>
              </a:rPr>
              <a:t>Part V – Radiation health and</a:t>
            </a:r>
            <a:r>
              <a:rPr dirty="0" sz="2300" spc="-90">
                <a:latin typeface="Franklin Gothic Book"/>
                <a:cs typeface="Franklin Gothic Book"/>
              </a:rPr>
              <a:t> </a:t>
            </a:r>
            <a:r>
              <a:rPr dirty="0" sz="2300">
                <a:latin typeface="Franklin Gothic Book"/>
                <a:cs typeface="Franklin Gothic Book"/>
              </a:rPr>
              <a:t>safety</a:t>
            </a:r>
            <a:endParaRPr sz="23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43909" y="772160"/>
            <a:ext cx="3533775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/>
              <a:t>OHS</a:t>
            </a:r>
            <a:r>
              <a:rPr dirty="0" sz="4000" spc="-90"/>
              <a:t> </a:t>
            </a:r>
            <a:r>
              <a:rPr dirty="0" sz="4000"/>
              <a:t>regulations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7325359" cy="1427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79400" indent="-2667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Enacted by</a:t>
            </a:r>
            <a:r>
              <a:rPr dirty="0" sz="2400" spc="-15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cabinet</a:t>
            </a:r>
            <a:endParaRPr sz="2400">
              <a:latin typeface="Franklin Gothic Book"/>
              <a:cs typeface="Franklin Gothic Book"/>
            </a:endParaRPr>
          </a:p>
          <a:p>
            <a:pPr marL="279400" marR="508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Set out certain specific minimum </a:t>
            </a:r>
            <a:r>
              <a:rPr dirty="0" sz="2400">
                <a:latin typeface="Franklin Gothic Book"/>
                <a:cs typeface="Franklin Gothic Book"/>
              </a:rPr>
              <a:t>standards in addition  to </a:t>
            </a:r>
            <a:r>
              <a:rPr dirty="0" sz="2400" spc="-5">
                <a:latin typeface="Franklin Gothic Book"/>
                <a:cs typeface="Franklin Gothic Book"/>
              </a:rPr>
              <a:t>general duties </a:t>
            </a:r>
            <a:r>
              <a:rPr dirty="0" sz="2400">
                <a:latin typeface="Franklin Gothic Book"/>
                <a:cs typeface="Franklin Gothic Book"/>
              </a:rPr>
              <a:t>in SEA, Part</a:t>
            </a:r>
            <a:r>
              <a:rPr dirty="0" sz="2400" spc="-40">
                <a:latin typeface="Franklin Gothic Book"/>
                <a:cs typeface="Franklin Gothic Book"/>
              </a:rPr>
              <a:t> </a:t>
            </a:r>
            <a:r>
              <a:rPr dirty="0" sz="2400">
                <a:latin typeface="Franklin Gothic Book"/>
                <a:cs typeface="Franklin Gothic Book"/>
              </a:rPr>
              <a:t>III</a:t>
            </a:r>
            <a:endParaRPr sz="24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14402" y="772160"/>
            <a:ext cx="3789679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/>
              <a:t>Codes of</a:t>
            </a:r>
            <a:r>
              <a:rPr dirty="0" sz="4000" spc="-110"/>
              <a:t> </a:t>
            </a:r>
            <a:r>
              <a:rPr dirty="0" sz="4000"/>
              <a:t>practice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7229475" cy="30886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79400" marR="836294" indent="-2667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>
                <a:latin typeface="Franklin Gothic Book"/>
                <a:cs typeface="Franklin Gothic Book"/>
              </a:rPr>
              <a:t>Help </a:t>
            </a:r>
            <a:r>
              <a:rPr dirty="0" sz="2400" spc="-5">
                <a:latin typeface="Franklin Gothic Book"/>
                <a:cs typeface="Franklin Gothic Book"/>
              </a:rPr>
              <a:t>employers comply </a:t>
            </a:r>
            <a:r>
              <a:rPr dirty="0" sz="2400">
                <a:latin typeface="Franklin Gothic Book"/>
                <a:cs typeface="Franklin Gothic Book"/>
              </a:rPr>
              <a:t>with </a:t>
            </a:r>
            <a:r>
              <a:rPr dirty="0" sz="2400" spc="-5">
                <a:latin typeface="Franklin Gothic Book"/>
                <a:cs typeface="Franklin Gothic Book"/>
              </a:rPr>
              <a:t>certain </a:t>
            </a:r>
            <a:r>
              <a:rPr dirty="0" sz="2400">
                <a:latin typeface="Franklin Gothic Book"/>
                <a:cs typeface="Franklin Gothic Book"/>
              </a:rPr>
              <a:t>parts of </a:t>
            </a:r>
            <a:r>
              <a:rPr dirty="0" sz="2400" spc="-5">
                <a:latin typeface="Franklin Gothic Book"/>
                <a:cs typeface="Franklin Gothic Book"/>
              </a:rPr>
              <a:t>the  regulations:</a:t>
            </a:r>
            <a:endParaRPr sz="2400">
              <a:latin typeface="Franklin Gothic Book"/>
              <a:cs typeface="Franklin Gothic Book"/>
            </a:endParaRPr>
          </a:p>
          <a:p>
            <a:pPr lvl="1" marL="462280" indent="-266700">
              <a:lnSpc>
                <a:spcPct val="100000"/>
              </a:lnSpc>
              <a:spcBef>
                <a:spcPts val="2400"/>
              </a:spcBef>
              <a:buChar char="−"/>
              <a:tabLst>
                <a:tab pos="462280" algn="l"/>
              </a:tabLst>
            </a:pPr>
            <a:r>
              <a:rPr dirty="0" sz="2300" spc="-5">
                <a:latin typeface="Franklin Gothic Book"/>
                <a:cs typeface="Franklin Gothic Book"/>
              </a:rPr>
              <a:t>Protect fire</a:t>
            </a:r>
            <a:r>
              <a:rPr dirty="0" sz="2300" spc="20">
                <a:latin typeface="Franklin Gothic Book"/>
                <a:cs typeface="Franklin Gothic Book"/>
              </a:rPr>
              <a:t> </a:t>
            </a:r>
            <a:r>
              <a:rPr dirty="0" sz="2300" spc="-5">
                <a:latin typeface="Franklin Gothic Book"/>
                <a:cs typeface="Franklin Gothic Book"/>
              </a:rPr>
              <a:t>fighters</a:t>
            </a:r>
            <a:endParaRPr sz="2300">
              <a:latin typeface="Franklin Gothic Book"/>
              <a:cs typeface="Franklin Gothic Book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Font typeface="Franklin Gothic Book"/>
              <a:buChar char="−"/>
            </a:pPr>
            <a:endParaRPr sz="2050">
              <a:latin typeface="Times New Roman"/>
              <a:cs typeface="Times New Roman"/>
            </a:endParaRPr>
          </a:p>
          <a:p>
            <a:pPr lvl="1" marL="462280" marR="5080" indent="-266700">
              <a:lnSpc>
                <a:spcPct val="100000"/>
              </a:lnSpc>
              <a:buChar char="−"/>
              <a:tabLst>
                <a:tab pos="462280" algn="l"/>
              </a:tabLst>
            </a:pPr>
            <a:r>
              <a:rPr dirty="0" sz="2300" spc="-5">
                <a:latin typeface="Franklin Gothic Book"/>
                <a:cs typeface="Franklin Gothic Book"/>
              </a:rPr>
              <a:t>Provide </a:t>
            </a:r>
            <a:r>
              <a:rPr dirty="0" sz="2300">
                <a:latin typeface="Franklin Gothic Book"/>
                <a:cs typeface="Franklin Gothic Book"/>
              </a:rPr>
              <a:t>safe and healthy computer workstations</a:t>
            </a:r>
            <a:r>
              <a:rPr dirty="0" sz="2300" spc="-114">
                <a:latin typeface="Franklin Gothic Book"/>
                <a:cs typeface="Franklin Gothic Book"/>
              </a:rPr>
              <a:t> </a:t>
            </a:r>
            <a:r>
              <a:rPr dirty="0" sz="2300" spc="-5">
                <a:latin typeface="Franklin Gothic Book"/>
                <a:cs typeface="Franklin Gothic Book"/>
              </a:rPr>
              <a:t>(video  display</a:t>
            </a:r>
            <a:r>
              <a:rPr dirty="0" sz="2300" spc="-50">
                <a:latin typeface="Franklin Gothic Book"/>
                <a:cs typeface="Franklin Gothic Book"/>
              </a:rPr>
              <a:t> </a:t>
            </a:r>
            <a:r>
              <a:rPr dirty="0" sz="2300" spc="-5">
                <a:latin typeface="Franklin Gothic Book"/>
                <a:cs typeface="Franklin Gothic Book"/>
              </a:rPr>
              <a:t>units)</a:t>
            </a:r>
            <a:endParaRPr sz="2300">
              <a:latin typeface="Franklin Gothic Book"/>
              <a:cs typeface="Franklin Gothic Book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Font typeface="Franklin Gothic Book"/>
              <a:buChar char="−"/>
            </a:pPr>
            <a:endParaRPr sz="2050">
              <a:latin typeface="Times New Roman"/>
              <a:cs typeface="Times New Roman"/>
            </a:endParaRPr>
          </a:p>
          <a:p>
            <a:pPr marL="279400" indent="-26670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u="heavy" sz="2400" spc="-5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Franklin Gothic Book"/>
                <a:cs typeface="Franklin Gothic Book"/>
                <a:hlinkClick r:id="rId2"/>
              </a:rPr>
              <a:t>saskatchewan.ca</a:t>
            </a:r>
            <a:endParaRPr sz="24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01042" y="772160"/>
            <a:ext cx="4215765" cy="6350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>
                <a:solidFill>
                  <a:srgbClr val="003F5C"/>
                </a:solidFill>
                <a:latin typeface="Franklin Gothic Medium"/>
                <a:cs typeface="Franklin Gothic Medium"/>
              </a:rPr>
              <a:t>Federally</a:t>
            </a:r>
            <a:r>
              <a:rPr dirty="0" sz="4000" spc="-85">
                <a:solidFill>
                  <a:srgbClr val="003F5C"/>
                </a:solidFill>
                <a:latin typeface="Franklin Gothic Medium"/>
                <a:cs typeface="Franklin Gothic Medium"/>
              </a:rPr>
              <a:t> </a:t>
            </a:r>
            <a:r>
              <a:rPr dirty="0" sz="4000">
                <a:solidFill>
                  <a:srgbClr val="003F5C"/>
                </a:solidFill>
                <a:latin typeface="Franklin Gothic Medium"/>
                <a:cs typeface="Franklin Gothic Medium"/>
              </a:rPr>
              <a:t>regulated</a:t>
            </a:r>
            <a:endParaRPr sz="4000">
              <a:latin typeface="Franklin Gothic Medium"/>
              <a:cs typeface="Franklin Gothic Medium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7271384" cy="1122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 spc="5">
                <a:latin typeface="Franklin Gothic Book"/>
                <a:cs typeface="Franklin Gothic Book"/>
              </a:rPr>
              <a:t>If you work in </a:t>
            </a:r>
            <a:r>
              <a:rPr dirty="0" sz="2400">
                <a:latin typeface="Franklin Gothic Book"/>
                <a:cs typeface="Franklin Gothic Book"/>
              </a:rPr>
              <a:t>a federally-regulated workplace </a:t>
            </a:r>
            <a:r>
              <a:rPr dirty="0" sz="2400" spc="5">
                <a:latin typeface="Franklin Gothic Book"/>
                <a:cs typeface="Franklin Gothic Book"/>
              </a:rPr>
              <a:t>you need  to </a:t>
            </a:r>
            <a:r>
              <a:rPr dirty="0" sz="2400">
                <a:latin typeface="Franklin Gothic Book"/>
                <a:cs typeface="Franklin Gothic Book"/>
              </a:rPr>
              <a:t>be </a:t>
            </a:r>
            <a:r>
              <a:rPr dirty="0" sz="2400" spc="5">
                <a:latin typeface="Franklin Gothic Book"/>
                <a:cs typeface="Franklin Gothic Book"/>
              </a:rPr>
              <a:t>aware of your duties and </a:t>
            </a:r>
            <a:r>
              <a:rPr dirty="0" sz="2400" spc="-5">
                <a:latin typeface="Franklin Gothic Book"/>
                <a:cs typeface="Franklin Gothic Book"/>
              </a:rPr>
              <a:t>responsibilities </a:t>
            </a:r>
            <a:r>
              <a:rPr dirty="0" sz="2400" spc="5">
                <a:latin typeface="Franklin Gothic Book"/>
                <a:cs typeface="Franklin Gothic Book"/>
              </a:rPr>
              <a:t>under</a:t>
            </a:r>
            <a:r>
              <a:rPr dirty="0" sz="2400" spc="-235">
                <a:latin typeface="Franklin Gothic Book"/>
                <a:cs typeface="Franklin Gothic Book"/>
              </a:rPr>
              <a:t> </a:t>
            </a:r>
            <a:r>
              <a:rPr dirty="0" sz="2400" spc="10">
                <a:latin typeface="Franklin Gothic Book"/>
                <a:cs typeface="Franklin Gothic Book"/>
              </a:rPr>
              <a:t>the  </a:t>
            </a:r>
            <a:r>
              <a:rPr dirty="0" sz="2400" spc="5">
                <a:latin typeface="Franklin Gothic Book"/>
                <a:cs typeface="Franklin Gothic Book"/>
              </a:rPr>
              <a:t>Canada Labour</a:t>
            </a:r>
            <a:r>
              <a:rPr dirty="0" sz="2400" spc="-80">
                <a:latin typeface="Franklin Gothic Book"/>
                <a:cs typeface="Franklin Gothic Book"/>
              </a:rPr>
              <a:t> </a:t>
            </a:r>
            <a:r>
              <a:rPr dirty="0" sz="2400" spc="5">
                <a:latin typeface="Franklin Gothic Book"/>
                <a:cs typeface="Franklin Gothic Book"/>
              </a:rPr>
              <a:t>Code.</a:t>
            </a:r>
            <a:endParaRPr sz="24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17806" y="772160"/>
            <a:ext cx="4184015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5"/>
              <a:t>Tour </a:t>
            </a:r>
            <a:r>
              <a:rPr dirty="0" sz="4000" spc="-5"/>
              <a:t>the</a:t>
            </a:r>
            <a:r>
              <a:rPr dirty="0" sz="4000" spc="-70"/>
              <a:t> </a:t>
            </a:r>
            <a:r>
              <a:rPr dirty="0" sz="4000" spc="-5"/>
              <a:t>legislation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02383"/>
            <a:ext cx="4364355" cy="380936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32105" indent="-319405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32105" algn="l"/>
                <a:tab pos="332740" algn="l"/>
              </a:tabLst>
            </a:pPr>
            <a:r>
              <a:rPr dirty="0" sz="1700">
                <a:latin typeface="Franklin Gothic Book"/>
                <a:cs typeface="Franklin Gothic Book"/>
              </a:rPr>
              <a:t>Legislation available </a:t>
            </a:r>
            <a:r>
              <a:rPr dirty="0" sz="1700" spc="-5">
                <a:latin typeface="Franklin Gothic Book"/>
                <a:cs typeface="Franklin Gothic Book"/>
              </a:rPr>
              <a:t>at</a:t>
            </a:r>
            <a:r>
              <a:rPr dirty="0" sz="1700" spc="-65">
                <a:solidFill>
                  <a:srgbClr val="009999"/>
                </a:solidFill>
                <a:latin typeface="Franklin Gothic Book"/>
                <a:cs typeface="Franklin Gothic Book"/>
              </a:rPr>
              <a:t> </a:t>
            </a:r>
            <a:r>
              <a:rPr dirty="0" u="sng" sz="1700" spc="-5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Franklin Gothic Book"/>
                <a:cs typeface="Franklin Gothic Book"/>
                <a:hlinkClick r:id="rId2"/>
              </a:rPr>
              <a:t>saskatchewan.ca</a:t>
            </a:r>
            <a:endParaRPr sz="17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1700">
              <a:latin typeface="Times New Roman"/>
              <a:cs typeface="Times New Roman"/>
            </a:endParaRPr>
          </a:p>
          <a:p>
            <a:pPr marL="332105" indent="-319405">
              <a:lnSpc>
                <a:spcPct val="100000"/>
              </a:lnSpc>
              <a:buFont typeface="Arial"/>
              <a:buChar char="•"/>
              <a:tabLst>
                <a:tab pos="332105" algn="l"/>
                <a:tab pos="332740" algn="l"/>
              </a:tabLst>
            </a:pPr>
            <a:r>
              <a:rPr dirty="0" sz="1700">
                <a:latin typeface="Franklin Gothic Book"/>
                <a:cs typeface="Franklin Gothic Book"/>
              </a:rPr>
              <a:t>SEA and regulations have tables of</a:t>
            </a:r>
            <a:r>
              <a:rPr dirty="0" sz="1700" spc="-135">
                <a:latin typeface="Franklin Gothic Book"/>
                <a:cs typeface="Franklin Gothic Book"/>
              </a:rPr>
              <a:t> </a:t>
            </a:r>
            <a:r>
              <a:rPr dirty="0" sz="1700">
                <a:latin typeface="Franklin Gothic Book"/>
                <a:cs typeface="Franklin Gothic Book"/>
              </a:rPr>
              <a:t>contents</a:t>
            </a:r>
            <a:endParaRPr sz="17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Char char="•"/>
            </a:pPr>
            <a:endParaRPr sz="1750">
              <a:latin typeface="Times New Roman"/>
              <a:cs typeface="Times New Roman"/>
            </a:endParaRPr>
          </a:p>
          <a:p>
            <a:pPr lvl="1" marL="462280" indent="-266700">
              <a:lnSpc>
                <a:spcPct val="100000"/>
              </a:lnSpc>
              <a:buChar char="−"/>
              <a:tabLst>
                <a:tab pos="461645" algn="l"/>
                <a:tab pos="462280" algn="l"/>
              </a:tabLst>
            </a:pPr>
            <a:r>
              <a:rPr dirty="0" sz="1600" spc="-5">
                <a:latin typeface="Franklin Gothic Book"/>
                <a:cs typeface="Franklin Gothic Book"/>
              </a:rPr>
              <a:t>SEA: Part/Division/section</a:t>
            </a:r>
            <a:r>
              <a:rPr dirty="0" sz="1600" spc="20">
                <a:latin typeface="Franklin Gothic Book"/>
                <a:cs typeface="Franklin Gothic Book"/>
              </a:rPr>
              <a:t> </a:t>
            </a:r>
            <a:r>
              <a:rPr dirty="0" sz="1600" spc="-5">
                <a:latin typeface="Franklin Gothic Book"/>
                <a:cs typeface="Franklin Gothic Book"/>
              </a:rPr>
              <a:t>#</a:t>
            </a:r>
            <a:endParaRPr sz="1600">
              <a:latin typeface="Franklin Gothic Book"/>
              <a:cs typeface="Franklin Gothic Book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Font typeface="Franklin Gothic Book"/>
              <a:buChar char="−"/>
            </a:pPr>
            <a:endParaRPr sz="1750">
              <a:latin typeface="Times New Roman"/>
              <a:cs typeface="Times New Roman"/>
            </a:endParaRPr>
          </a:p>
          <a:p>
            <a:pPr lvl="1" marL="462280" indent="-266700">
              <a:lnSpc>
                <a:spcPct val="100000"/>
              </a:lnSpc>
              <a:buChar char="−"/>
              <a:tabLst>
                <a:tab pos="461645" algn="l"/>
                <a:tab pos="462280" algn="l"/>
              </a:tabLst>
            </a:pPr>
            <a:r>
              <a:rPr dirty="0" sz="1600" spc="-5">
                <a:latin typeface="Franklin Gothic Book"/>
                <a:cs typeface="Franklin Gothic Book"/>
              </a:rPr>
              <a:t>Regulation: Part/regulation</a:t>
            </a:r>
            <a:r>
              <a:rPr dirty="0" sz="1600" spc="20">
                <a:latin typeface="Franklin Gothic Book"/>
                <a:cs typeface="Franklin Gothic Book"/>
              </a:rPr>
              <a:t> </a:t>
            </a:r>
            <a:r>
              <a:rPr dirty="0" sz="1600" spc="-5">
                <a:latin typeface="Franklin Gothic Book"/>
                <a:cs typeface="Franklin Gothic Book"/>
              </a:rPr>
              <a:t>#</a:t>
            </a:r>
            <a:endParaRPr sz="1600">
              <a:latin typeface="Franklin Gothic Book"/>
              <a:cs typeface="Franklin Gothic Book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Font typeface="Franklin Gothic Book"/>
              <a:buChar char="−"/>
            </a:pPr>
            <a:endParaRPr sz="1750">
              <a:latin typeface="Times New Roman"/>
              <a:cs typeface="Times New Roman"/>
            </a:endParaRPr>
          </a:p>
          <a:p>
            <a:pPr lvl="1" marL="462280" indent="-266700">
              <a:lnSpc>
                <a:spcPct val="100000"/>
              </a:lnSpc>
              <a:buChar char="−"/>
              <a:tabLst>
                <a:tab pos="461645" algn="l"/>
                <a:tab pos="462280" algn="l"/>
              </a:tabLst>
            </a:pPr>
            <a:r>
              <a:rPr dirty="0" sz="1600" spc="-5">
                <a:latin typeface="Franklin Gothic Book"/>
                <a:cs typeface="Franklin Gothic Book"/>
              </a:rPr>
              <a:t>#’s do </a:t>
            </a:r>
            <a:r>
              <a:rPr dirty="0" sz="1600" spc="-10">
                <a:latin typeface="Franklin Gothic Book"/>
                <a:cs typeface="Franklin Gothic Book"/>
              </a:rPr>
              <a:t>not </a:t>
            </a:r>
            <a:r>
              <a:rPr dirty="0" sz="1600" spc="-5">
                <a:latin typeface="Franklin Gothic Book"/>
                <a:cs typeface="Franklin Gothic Book"/>
              </a:rPr>
              <a:t>refer to</a:t>
            </a:r>
            <a:r>
              <a:rPr dirty="0" sz="1600" spc="35">
                <a:latin typeface="Franklin Gothic Book"/>
                <a:cs typeface="Franklin Gothic Book"/>
              </a:rPr>
              <a:t> </a:t>
            </a:r>
            <a:r>
              <a:rPr dirty="0" sz="1600" spc="-10">
                <a:latin typeface="Franklin Gothic Book"/>
                <a:cs typeface="Franklin Gothic Book"/>
              </a:rPr>
              <a:t>pages</a:t>
            </a:r>
            <a:endParaRPr sz="1600">
              <a:latin typeface="Franklin Gothic Book"/>
              <a:cs typeface="Franklin Gothic Book"/>
            </a:endParaRPr>
          </a:p>
          <a:p>
            <a:pPr lvl="1">
              <a:lnSpc>
                <a:spcPct val="100000"/>
              </a:lnSpc>
              <a:spcBef>
                <a:spcPts val="30"/>
              </a:spcBef>
              <a:buFont typeface="Franklin Gothic Book"/>
              <a:buChar char="−"/>
            </a:pPr>
            <a:endParaRPr sz="1700">
              <a:latin typeface="Times New Roman"/>
              <a:cs typeface="Times New Roman"/>
            </a:endParaRPr>
          </a:p>
          <a:p>
            <a:pPr marL="279400" indent="-2667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1700">
                <a:latin typeface="Franklin Gothic Book"/>
                <a:cs typeface="Franklin Gothic Book"/>
              </a:rPr>
              <a:t>To find</a:t>
            </a:r>
            <a:r>
              <a:rPr dirty="0" sz="1700" spc="-25">
                <a:latin typeface="Franklin Gothic Book"/>
                <a:cs typeface="Franklin Gothic Book"/>
              </a:rPr>
              <a:t> </a:t>
            </a:r>
            <a:r>
              <a:rPr dirty="0" sz="1700">
                <a:latin typeface="Franklin Gothic Book"/>
                <a:cs typeface="Franklin Gothic Book"/>
              </a:rPr>
              <a:t>definitions:</a:t>
            </a:r>
            <a:endParaRPr sz="17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Char char="•"/>
            </a:pPr>
            <a:endParaRPr sz="1750">
              <a:latin typeface="Times New Roman"/>
              <a:cs typeface="Times New Roman"/>
            </a:endParaRPr>
          </a:p>
          <a:p>
            <a:pPr lvl="1" marL="462280" indent="-266700">
              <a:lnSpc>
                <a:spcPct val="100000"/>
              </a:lnSpc>
              <a:buChar char="−"/>
              <a:tabLst>
                <a:tab pos="461645" algn="l"/>
                <a:tab pos="462280" algn="l"/>
              </a:tabLst>
            </a:pPr>
            <a:r>
              <a:rPr dirty="0" sz="1600" spc="-5">
                <a:latin typeface="Franklin Gothic Book"/>
                <a:cs typeface="Franklin Gothic Book"/>
              </a:rPr>
              <a:t>SEA 3-1, Interpretation of</a:t>
            </a:r>
            <a:r>
              <a:rPr dirty="0" sz="1600" spc="30">
                <a:latin typeface="Franklin Gothic Book"/>
                <a:cs typeface="Franklin Gothic Book"/>
              </a:rPr>
              <a:t> </a:t>
            </a:r>
            <a:r>
              <a:rPr dirty="0" sz="1600" spc="-5">
                <a:latin typeface="Franklin Gothic Book"/>
                <a:cs typeface="Franklin Gothic Book"/>
              </a:rPr>
              <a:t>part</a:t>
            </a:r>
            <a:endParaRPr sz="1600">
              <a:latin typeface="Franklin Gothic Book"/>
              <a:cs typeface="Franklin Gothic Book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Font typeface="Franklin Gothic Book"/>
              <a:buChar char="−"/>
            </a:pPr>
            <a:endParaRPr sz="1750">
              <a:latin typeface="Times New Roman"/>
              <a:cs typeface="Times New Roman"/>
            </a:endParaRPr>
          </a:p>
          <a:p>
            <a:pPr lvl="1" marL="462280" indent="-266700">
              <a:lnSpc>
                <a:spcPct val="100000"/>
              </a:lnSpc>
              <a:buChar char="−"/>
              <a:tabLst>
                <a:tab pos="461645" algn="l"/>
                <a:tab pos="462280" algn="l"/>
              </a:tabLst>
            </a:pPr>
            <a:r>
              <a:rPr dirty="0" sz="1600" spc="-5">
                <a:latin typeface="Franklin Gothic Book"/>
                <a:cs typeface="Franklin Gothic Book"/>
              </a:rPr>
              <a:t>Regulation 2,</a:t>
            </a:r>
            <a:r>
              <a:rPr dirty="0" sz="1600" spc="-10">
                <a:latin typeface="Franklin Gothic Book"/>
                <a:cs typeface="Franklin Gothic Book"/>
              </a:rPr>
              <a:t> </a:t>
            </a:r>
            <a:r>
              <a:rPr dirty="0" sz="1600" spc="-5">
                <a:latin typeface="Franklin Gothic Book"/>
                <a:cs typeface="Franklin Gothic Book"/>
              </a:rPr>
              <a:t>Interpretation</a:t>
            </a:r>
            <a:endParaRPr sz="16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10282" y="467360"/>
            <a:ext cx="5200015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/>
              <a:t>SEA </a:t>
            </a:r>
            <a:r>
              <a:rPr dirty="0" sz="4000" spc="-5"/>
              <a:t>– </a:t>
            </a:r>
            <a:r>
              <a:rPr dirty="0" sz="4000"/>
              <a:t>Table of</a:t>
            </a:r>
            <a:r>
              <a:rPr dirty="0" sz="4000" spc="-95"/>
              <a:t> </a:t>
            </a:r>
            <a:r>
              <a:rPr dirty="0" sz="4000"/>
              <a:t>contents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7305040" cy="3500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79400" indent="-2667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>
                <a:latin typeface="Franklin Gothic Book"/>
                <a:cs typeface="Franklin Gothic Book"/>
              </a:rPr>
              <a:t>Roman </a:t>
            </a:r>
            <a:r>
              <a:rPr dirty="0" sz="2400" spc="-5">
                <a:latin typeface="Franklin Gothic Book"/>
                <a:cs typeface="Franklin Gothic Book"/>
              </a:rPr>
              <a:t>numerals designate </a:t>
            </a:r>
            <a:r>
              <a:rPr dirty="0" sz="2400">
                <a:latin typeface="Franklin Gothic Book"/>
                <a:cs typeface="Franklin Gothic Book"/>
              </a:rPr>
              <a:t>main parts of</a:t>
            </a:r>
            <a:r>
              <a:rPr dirty="0" sz="2400" spc="-30">
                <a:latin typeface="Franklin Gothic Book"/>
                <a:cs typeface="Franklin Gothic Book"/>
              </a:rPr>
              <a:t> </a:t>
            </a:r>
            <a:r>
              <a:rPr dirty="0" sz="2400">
                <a:latin typeface="Franklin Gothic Book"/>
                <a:cs typeface="Franklin Gothic Book"/>
              </a:rPr>
              <a:t>SEA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Divisions differentiate </a:t>
            </a:r>
            <a:r>
              <a:rPr dirty="0" sz="2400">
                <a:latin typeface="Franklin Gothic Book"/>
                <a:cs typeface="Franklin Gothic Book"/>
              </a:rPr>
              <a:t>topics </a:t>
            </a:r>
            <a:r>
              <a:rPr dirty="0" sz="2400" spc="-5">
                <a:latin typeface="Franklin Gothic Book"/>
                <a:cs typeface="Franklin Gothic Book"/>
              </a:rPr>
              <a:t>within </a:t>
            </a:r>
            <a:r>
              <a:rPr dirty="0" sz="2400">
                <a:latin typeface="Franklin Gothic Book"/>
                <a:cs typeface="Franklin Gothic Book"/>
              </a:rPr>
              <a:t>the </a:t>
            </a:r>
            <a:r>
              <a:rPr dirty="0" sz="2400" spc="-5">
                <a:latin typeface="Franklin Gothic Book"/>
                <a:cs typeface="Franklin Gothic Book"/>
              </a:rPr>
              <a:t>Part (Division</a:t>
            </a:r>
            <a:r>
              <a:rPr dirty="0" sz="2400" spc="-10">
                <a:latin typeface="Franklin Gothic Book"/>
                <a:cs typeface="Franklin Gothic Book"/>
              </a:rPr>
              <a:t> </a:t>
            </a:r>
            <a:r>
              <a:rPr dirty="0" sz="2400">
                <a:latin typeface="Franklin Gothic Book"/>
                <a:cs typeface="Franklin Gothic Book"/>
              </a:rPr>
              <a:t>3</a:t>
            </a:r>
            <a:endParaRPr sz="2400">
              <a:latin typeface="Franklin Gothic Book"/>
              <a:cs typeface="Franklin Gothic Book"/>
            </a:endParaRPr>
          </a:p>
          <a:p>
            <a:pPr marL="279400">
              <a:lnSpc>
                <a:spcPct val="100000"/>
              </a:lnSpc>
            </a:pPr>
            <a:r>
              <a:rPr dirty="0" sz="2400">
                <a:latin typeface="Franklin Gothic Book"/>
                <a:cs typeface="Franklin Gothic Book"/>
              </a:rPr>
              <a:t>-</a:t>
            </a:r>
            <a:r>
              <a:rPr dirty="0" sz="2400" spc="-5">
                <a:latin typeface="Franklin Gothic Book"/>
                <a:cs typeface="Franklin Gothic Book"/>
              </a:rPr>
              <a:t> Duties)</a:t>
            </a:r>
            <a:endParaRPr sz="2400">
              <a:latin typeface="Franklin Gothic Book"/>
              <a:cs typeface="Franklin Gothic Book"/>
            </a:endParaRPr>
          </a:p>
          <a:p>
            <a:pPr marL="279400" marR="60325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Section </a:t>
            </a:r>
            <a:r>
              <a:rPr dirty="0" sz="2400">
                <a:latin typeface="Franklin Gothic Book"/>
                <a:cs typeface="Franklin Gothic Book"/>
              </a:rPr>
              <a:t>– </a:t>
            </a:r>
            <a:r>
              <a:rPr dirty="0" sz="2400" spc="-5">
                <a:latin typeface="Franklin Gothic Book"/>
                <a:cs typeface="Franklin Gothic Book"/>
              </a:rPr>
              <a:t>Specific-numbered clause </a:t>
            </a:r>
            <a:r>
              <a:rPr dirty="0" sz="2400">
                <a:latin typeface="Franklin Gothic Book"/>
                <a:cs typeface="Franklin Gothic Book"/>
              </a:rPr>
              <a:t>(SEA </a:t>
            </a:r>
            <a:r>
              <a:rPr dirty="0" sz="2400" spc="-5">
                <a:latin typeface="Franklin Gothic Book"/>
                <a:cs typeface="Franklin Gothic Book"/>
              </a:rPr>
              <a:t>3-8, General  duties </a:t>
            </a:r>
            <a:r>
              <a:rPr dirty="0" sz="2400">
                <a:latin typeface="Franklin Gothic Book"/>
                <a:cs typeface="Franklin Gothic Book"/>
              </a:rPr>
              <a:t>of</a:t>
            </a:r>
            <a:r>
              <a:rPr dirty="0" sz="2400" spc="-1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employer)</a:t>
            </a:r>
            <a:endParaRPr sz="2400">
              <a:latin typeface="Franklin Gothic Book"/>
              <a:cs typeface="Franklin Gothic Book"/>
            </a:endParaRPr>
          </a:p>
          <a:p>
            <a:pPr marL="279400" marR="4318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Sub clause </a:t>
            </a:r>
            <a:r>
              <a:rPr dirty="0" sz="2400">
                <a:latin typeface="Franklin Gothic Book"/>
                <a:cs typeface="Franklin Gothic Book"/>
              </a:rPr>
              <a:t>– </a:t>
            </a:r>
            <a:r>
              <a:rPr dirty="0" sz="2400" spc="-5">
                <a:latin typeface="Franklin Gothic Book"/>
                <a:cs typeface="Franklin Gothic Book"/>
              </a:rPr>
              <a:t>Numbers </a:t>
            </a:r>
            <a:r>
              <a:rPr dirty="0" sz="2400">
                <a:latin typeface="Franklin Gothic Book"/>
                <a:cs typeface="Franklin Gothic Book"/>
              </a:rPr>
              <a:t>or letters </a:t>
            </a:r>
            <a:r>
              <a:rPr dirty="0" sz="2400" spc="-5">
                <a:latin typeface="Franklin Gothic Book"/>
                <a:cs typeface="Franklin Gothic Book"/>
              </a:rPr>
              <a:t>used </a:t>
            </a:r>
            <a:r>
              <a:rPr dirty="0" sz="2400">
                <a:latin typeface="Franklin Gothic Book"/>
                <a:cs typeface="Franklin Gothic Book"/>
              </a:rPr>
              <a:t>to </a:t>
            </a:r>
            <a:r>
              <a:rPr dirty="0" sz="2400" spc="-5">
                <a:latin typeface="Franklin Gothic Book"/>
                <a:cs typeface="Franklin Gothic Book"/>
              </a:rPr>
              <a:t>further clarify  section (3-8(b)-consult and cooperate </a:t>
            </a:r>
            <a:r>
              <a:rPr dirty="0" sz="2400">
                <a:latin typeface="Franklin Gothic Book"/>
                <a:cs typeface="Franklin Gothic Book"/>
              </a:rPr>
              <a:t>with</a:t>
            </a:r>
            <a:r>
              <a:rPr dirty="0" sz="2400" spc="-15">
                <a:latin typeface="Franklin Gothic Book"/>
                <a:cs typeface="Franklin Gothic Book"/>
              </a:rPr>
              <a:t> </a:t>
            </a:r>
            <a:r>
              <a:rPr dirty="0" sz="2400">
                <a:latin typeface="Franklin Gothic Book"/>
                <a:cs typeface="Franklin Gothic Book"/>
              </a:rPr>
              <a:t>OHC)</a:t>
            </a:r>
            <a:endParaRPr sz="24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99586" y="772160"/>
            <a:ext cx="2620645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5"/>
              <a:t>R</a:t>
            </a:r>
            <a:r>
              <a:rPr dirty="0" sz="4000" spc="10"/>
              <a:t>egu</a:t>
            </a:r>
            <a:r>
              <a:rPr dirty="0" sz="4000" spc="-15"/>
              <a:t>l</a:t>
            </a:r>
            <a:r>
              <a:rPr dirty="0" sz="4000" spc="-5"/>
              <a:t>a</a:t>
            </a:r>
            <a:r>
              <a:rPr dirty="0" sz="4000" spc="-15"/>
              <a:t>t</a:t>
            </a:r>
            <a:r>
              <a:rPr dirty="0" sz="4000" spc="-5"/>
              <a:t>i</a:t>
            </a:r>
            <a:r>
              <a:rPr dirty="0" sz="4000" spc="-10"/>
              <a:t>o</a:t>
            </a:r>
            <a:r>
              <a:rPr dirty="0" sz="4000" spc="-15"/>
              <a:t>n</a:t>
            </a:r>
            <a:r>
              <a:rPr dirty="0" sz="4000" spc="-5"/>
              <a:t>s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02383"/>
            <a:ext cx="6035675" cy="38334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279400" indent="-2667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1700" spc="-5">
                <a:latin typeface="Franklin Gothic Book"/>
                <a:cs typeface="Franklin Gothic Book"/>
              </a:rPr>
              <a:t>Table </a:t>
            </a:r>
            <a:r>
              <a:rPr dirty="0" sz="1700">
                <a:latin typeface="Franklin Gothic Book"/>
                <a:cs typeface="Franklin Gothic Book"/>
              </a:rPr>
              <a:t>of</a:t>
            </a:r>
            <a:r>
              <a:rPr dirty="0" sz="1700" spc="-10">
                <a:latin typeface="Franklin Gothic Book"/>
                <a:cs typeface="Franklin Gothic Book"/>
              </a:rPr>
              <a:t> </a:t>
            </a:r>
            <a:r>
              <a:rPr dirty="0" sz="1700">
                <a:latin typeface="Franklin Gothic Book"/>
                <a:cs typeface="Franklin Gothic Book"/>
              </a:rPr>
              <a:t>contents</a:t>
            </a:r>
            <a:endParaRPr sz="17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1700">
              <a:latin typeface="Times New Roman"/>
              <a:cs typeface="Times New Roman"/>
            </a:endParaRPr>
          </a:p>
          <a:p>
            <a:pPr marL="332105" indent="-319405">
              <a:lnSpc>
                <a:spcPct val="100000"/>
              </a:lnSpc>
              <a:buFont typeface="Arial"/>
              <a:buChar char="•"/>
              <a:tabLst>
                <a:tab pos="332105" algn="l"/>
                <a:tab pos="332740" algn="l"/>
              </a:tabLst>
            </a:pPr>
            <a:r>
              <a:rPr dirty="0" sz="1700" spc="-5">
                <a:latin typeface="Franklin Gothic Book"/>
                <a:cs typeface="Franklin Gothic Book"/>
              </a:rPr>
              <a:t>33 </a:t>
            </a:r>
            <a:r>
              <a:rPr dirty="0" sz="1700">
                <a:latin typeface="Franklin Gothic Book"/>
                <a:cs typeface="Franklin Gothic Book"/>
              </a:rPr>
              <a:t>parts</a:t>
            </a:r>
            <a:endParaRPr sz="17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1700">
              <a:latin typeface="Times New Roman"/>
              <a:cs typeface="Times New Roman"/>
            </a:endParaRPr>
          </a:p>
          <a:p>
            <a:pPr marL="279400" indent="-266700">
              <a:lnSpc>
                <a:spcPct val="100000"/>
              </a:lnSpc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1700" spc="-5">
                <a:latin typeface="Franklin Gothic Book"/>
                <a:cs typeface="Franklin Gothic Book"/>
              </a:rPr>
              <a:t>494 </a:t>
            </a:r>
            <a:r>
              <a:rPr dirty="0" sz="1700">
                <a:latin typeface="Franklin Gothic Book"/>
                <a:cs typeface="Franklin Gothic Book"/>
              </a:rPr>
              <a:t>regulations</a:t>
            </a:r>
            <a:endParaRPr sz="17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1700">
              <a:latin typeface="Times New Roman"/>
              <a:cs typeface="Times New Roman"/>
            </a:endParaRPr>
          </a:p>
          <a:p>
            <a:pPr marL="279400" indent="-266700">
              <a:lnSpc>
                <a:spcPct val="100000"/>
              </a:lnSpc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1700">
                <a:latin typeface="Franklin Gothic Book"/>
                <a:cs typeface="Franklin Gothic Book"/>
              </a:rPr>
              <a:t>Alphabetized index only applies to regulations (key </a:t>
            </a:r>
            <a:r>
              <a:rPr dirty="0" sz="1700" spc="-5">
                <a:latin typeface="Franklin Gothic Book"/>
                <a:cs typeface="Franklin Gothic Book"/>
              </a:rPr>
              <a:t>words</a:t>
            </a:r>
            <a:r>
              <a:rPr dirty="0" sz="1700" spc="-155">
                <a:latin typeface="Franklin Gothic Book"/>
                <a:cs typeface="Franklin Gothic Book"/>
              </a:rPr>
              <a:t> </a:t>
            </a:r>
            <a:r>
              <a:rPr dirty="0" sz="1700" spc="-5">
                <a:latin typeface="Franklin Gothic Book"/>
                <a:cs typeface="Franklin Gothic Book"/>
              </a:rPr>
              <a:t>used)</a:t>
            </a:r>
            <a:endParaRPr sz="17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Char char="•"/>
            </a:pPr>
            <a:endParaRPr sz="1750">
              <a:latin typeface="Times New Roman"/>
              <a:cs typeface="Times New Roman"/>
            </a:endParaRPr>
          </a:p>
          <a:p>
            <a:pPr lvl="1" marL="462280" indent="-266700">
              <a:lnSpc>
                <a:spcPct val="100000"/>
              </a:lnSpc>
              <a:buChar char="−"/>
              <a:tabLst>
                <a:tab pos="461645" algn="l"/>
                <a:tab pos="462280" algn="l"/>
              </a:tabLst>
            </a:pPr>
            <a:r>
              <a:rPr dirty="0" sz="1600" spc="-5">
                <a:latin typeface="Franklin Gothic Book"/>
                <a:cs typeface="Franklin Gothic Book"/>
              </a:rPr>
              <a:t>Index </a:t>
            </a:r>
            <a:r>
              <a:rPr dirty="0" sz="1600" spc="-10">
                <a:latin typeface="Franklin Gothic Book"/>
                <a:cs typeface="Franklin Gothic Book"/>
              </a:rPr>
              <a:t>by </a:t>
            </a:r>
            <a:r>
              <a:rPr dirty="0" sz="1600" spc="-5">
                <a:latin typeface="Franklin Gothic Book"/>
                <a:cs typeface="Franklin Gothic Book"/>
              </a:rPr>
              <a:t>section</a:t>
            </a:r>
            <a:r>
              <a:rPr dirty="0" sz="1600" spc="20">
                <a:latin typeface="Franklin Gothic Book"/>
                <a:cs typeface="Franklin Gothic Book"/>
              </a:rPr>
              <a:t> </a:t>
            </a:r>
            <a:r>
              <a:rPr dirty="0" sz="1600" spc="-5">
                <a:latin typeface="Franklin Gothic Book"/>
                <a:cs typeface="Franklin Gothic Book"/>
              </a:rPr>
              <a:t>#</a:t>
            </a:r>
            <a:endParaRPr sz="1600">
              <a:latin typeface="Franklin Gothic Book"/>
              <a:cs typeface="Franklin Gothic Book"/>
            </a:endParaRPr>
          </a:p>
          <a:p>
            <a:pPr lvl="1">
              <a:lnSpc>
                <a:spcPct val="100000"/>
              </a:lnSpc>
              <a:spcBef>
                <a:spcPts val="35"/>
              </a:spcBef>
              <a:buFont typeface="Franklin Gothic Book"/>
              <a:buChar char="−"/>
            </a:pPr>
            <a:endParaRPr sz="1700">
              <a:latin typeface="Times New Roman"/>
              <a:cs typeface="Times New Roman"/>
            </a:endParaRPr>
          </a:p>
          <a:p>
            <a:pPr marL="279400" indent="-266700">
              <a:lnSpc>
                <a:spcPct val="100000"/>
              </a:lnSpc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1700">
                <a:latin typeface="Franklin Gothic Book"/>
                <a:cs typeface="Franklin Gothic Book"/>
              </a:rPr>
              <a:t>Appendix only to the</a:t>
            </a:r>
            <a:r>
              <a:rPr dirty="0" sz="1700" spc="-50">
                <a:latin typeface="Franklin Gothic Book"/>
                <a:cs typeface="Franklin Gothic Book"/>
              </a:rPr>
              <a:t> </a:t>
            </a:r>
            <a:r>
              <a:rPr dirty="0" sz="1700">
                <a:latin typeface="Franklin Gothic Book"/>
                <a:cs typeface="Franklin Gothic Book"/>
              </a:rPr>
              <a:t>regulations</a:t>
            </a:r>
            <a:endParaRPr sz="17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Char char="•"/>
            </a:pPr>
            <a:endParaRPr sz="1750">
              <a:latin typeface="Times New Roman"/>
              <a:cs typeface="Times New Roman"/>
            </a:endParaRPr>
          </a:p>
          <a:p>
            <a:pPr lvl="1" marL="462280" indent="-266700">
              <a:lnSpc>
                <a:spcPct val="100000"/>
              </a:lnSpc>
              <a:spcBef>
                <a:spcPts val="5"/>
              </a:spcBef>
              <a:buChar char="−"/>
              <a:tabLst>
                <a:tab pos="461645" algn="l"/>
                <a:tab pos="462280" algn="l"/>
              </a:tabLst>
            </a:pPr>
            <a:r>
              <a:rPr dirty="0" sz="1600" spc="-5">
                <a:latin typeface="Franklin Gothic Book"/>
                <a:cs typeface="Franklin Gothic Book"/>
              </a:rPr>
              <a:t>Tables referenced </a:t>
            </a:r>
            <a:r>
              <a:rPr dirty="0" sz="1600">
                <a:latin typeface="Franklin Gothic Book"/>
                <a:cs typeface="Franklin Gothic Book"/>
              </a:rPr>
              <a:t>in</a:t>
            </a:r>
            <a:r>
              <a:rPr dirty="0" sz="1600" spc="-35">
                <a:latin typeface="Franklin Gothic Book"/>
                <a:cs typeface="Franklin Gothic Book"/>
              </a:rPr>
              <a:t> </a:t>
            </a:r>
            <a:r>
              <a:rPr dirty="0" sz="1600" spc="-5">
                <a:latin typeface="Franklin Gothic Book"/>
                <a:cs typeface="Franklin Gothic Book"/>
              </a:rPr>
              <a:t>regulations</a:t>
            </a:r>
            <a:endParaRPr sz="1600">
              <a:latin typeface="Franklin Gothic Book"/>
              <a:cs typeface="Franklin Gothic Book"/>
            </a:endParaRPr>
          </a:p>
          <a:p>
            <a:pPr lvl="1">
              <a:lnSpc>
                <a:spcPct val="100000"/>
              </a:lnSpc>
              <a:buFont typeface="Franklin Gothic Book"/>
              <a:buChar char="−"/>
            </a:pPr>
            <a:endParaRPr sz="1750">
              <a:latin typeface="Times New Roman"/>
              <a:cs typeface="Times New Roman"/>
            </a:endParaRPr>
          </a:p>
          <a:p>
            <a:pPr lvl="1" marL="462280" indent="-266700">
              <a:lnSpc>
                <a:spcPct val="100000"/>
              </a:lnSpc>
              <a:buChar char="−"/>
              <a:tabLst>
                <a:tab pos="461645" algn="l"/>
                <a:tab pos="462280" algn="l"/>
              </a:tabLst>
            </a:pPr>
            <a:r>
              <a:rPr dirty="0" sz="1600" spc="-5">
                <a:latin typeface="Franklin Gothic Book"/>
                <a:cs typeface="Franklin Gothic Book"/>
              </a:rPr>
              <a:t>Regulations referenced </a:t>
            </a:r>
            <a:r>
              <a:rPr dirty="0" sz="1600">
                <a:latin typeface="Franklin Gothic Book"/>
                <a:cs typeface="Franklin Gothic Book"/>
              </a:rPr>
              <a:t>in</a:t>
            </a:r>
            <a:r>
              <a:rPr dirty="0" sz="1600" spc="-25">
                <a:latin typeface="Franklin Gothic Book"/>
                <a:cs typeface="Franklin Gothic Book"/>
              </a:rPr>
              <a:t> </a:t>
            </a:r>
            <a:r>
              <a:rPr dirty="0" sz="1600" spc="-10">
                <a:latin typeface="Franklin Gothic Book"/>
                <a:cs typeface="Franklin Gothic Book"/>
              </a:rPr>
              <a:t>tables</a:t>
            </a:r>
            <a:endParaRPr sz="16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93875" y="804164"/>
            <a:ext cx="563245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Project: Find </a:t>
            </a:r>
            <a:r>
              <a:rPr dirty="0" spc="10"/>
              <a:t>the</a:t>
            </a:r>
            <a:r>
              <a:rPr dirty="0" spc="-105"/>
              <a:t> </a:t>
            </a:r>
            <a:r>
              <a:rPr dirty="0"/>
              <a:t>information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02383"/>
            <a:ext cx="7023100" cy="3729354"/>
          </a:xfrm>
          <a:prstGeom prst="rect">
            <a:avLst/>
          </a:prstGeom>
        </p:spPr>
        <p:txBody>
          <a:bodyPr wrap="square" lIns="0" tIns="63500" rIns="0" bIns="0" rtlCol="0" vert="horz">
            <a:spAutoFit/>
          </a:bodyPr>
          <a:lstStyle/>
          <a:p>
            <a:pPr marL="277495" marR="567690" indent="-264795">
              <a:lnSpc>
                <a:spcPts val="1630"/>
              </a:lnSpc>
              <a:spcBef>
                <a:spcPts val="500"/>
              </a:spcBef>
              <a:buAutoNum type="arabicPeriod"/>
              <a:tabLst>
                <a:tab pos="278130" algn="l"/>
              </a:tabLst>
            </a:pPr>
            <a:r>
              <a:rPr dirty="0" sz="1700">
                <a:latin typeface="Franklin Gothic Book"/>
                <a:cs typeface="Franklin Gothic Book"/>
              </a:rPr>
              <a:t>Use legislation to answer questions. Instructor may ask you to </a:t>
            </a:r>
            <a:r>
              <a:rPr dirty="0" sz="1700" spc="-5">
                <a:latin typeface="Franklin Gothic Book"/>
                <a:cs typeface="Franklin Gothic Book"/>
              </a:rPr>
              <a:t>do</a:t>
            </a:r>
            <a:r>
              <a:rPr dirty="0" sz="1700" spc="-160">
                <a:latin typeface="Franklin Gothic Book"/>
                <a:cs typeface="Franklin Gothic Book"/>
              </a:rPr>
              <a:t> </a:t>
            </a:r>
            <a:r>
              <a:rPr dirty="0" sz="1700" spc="-5">
                <a:latin typeface="Franklin Gothic Book"/>
                <a:cs typeface="Franklin Gothic Book"/>
              </a:rPr>
              <a:t>all  </a:t>
            </a:r>
            <a:r>
              <a:rPr dirty="0" sz="1700">
                <a:latin typeface="Franklin Gothic Book"/>
                <a:cs typeface="Franklin Gothic Book"/>
              </a:rPr>
              <a:t>questions or assign one question to </a:t>
            </a:r>
            <a:r>
              <a:rPr dirty="0" sz="1700" spc="-5">
                <a:latin typeface="Franklin Gothic Book"/>
                <a:cs typeface="Franklin Gothic Book"/>
              </a:rPr>
              <a:t>each</a:t>
            </a:r>
            <a:r>
              <a:rPr dirty="0" sz="1700" spc="-75">
                <a:latin typeface="Franklin Gothic Book"/>
                <a:cs typeface="Franklin Gothic Book"/>
              </a:rPr>
              <a:t> </a:t>
            </a:r>
            <a:r>
              <a:rPr dirty="0" sz="1700">
                <a:latin typeface="Franklin Gothic Book"/>
                <a:cs typeface="Franklin Gothic Book"/>
              </a:rPr>
              <a:t>group</a:t>
            </a:r>
            <a:endParaRPr sz="1700">
              <a:latin typeface="Franklin Gothic Book"/>
              <a:cs typeface="Franklin Gothic Book"/>
            </a:endParaRPr>
          </a:p>
          <a:p>
            <a:pPr lvl="1" marL="462280" indent="-266700">
              <a:lnSpc>
                <a:spcPct val="100000"/>
              </a:lnSpc>
              <a:spcBef>
                <a:spcPts val="1435"/>
              </a:spcBef>
              <a:buChar char="−"/>
              <a:tabLst>
                <a:tab pos="461645" algn="l"/>
                <a:tab pos="462280" algn="l"/>
              </a:tabLst>
            </a:pPr>
            <a:r>
              <a:rPr dirty="0" sz="1600" spc="-5">
                <a:latin typeface="Franklin Gothic Book"/>
                <a:cs typeface="Franklin Gothic Book"/>
              </a:rPr>
              <a:t>For each question, state </a:t>
            </a:r>
            <a:r>
              <a:rPr dirty="0" sz="1600">
                <a:latin typeface="Franklin Gothic Book"/>
                <a:cs typeface="Franklin Gothic Book"/>
              </a:rPr>
              <a:t>if </a:t>
            </a:r>
            <a:r>
              <a:rPr dirty="0" sz="1600" spc="-5">
                <a:latin typeface="Franklin Gothic Book"/>
                <a:cs typeface="Franklin Gothic Book"/>
              </a:rPr>
              <a:t>the correct </a:t>
            </a:r>
            <a:r>
              <a:rPr dirty="0" sz="1600" spc="-10">
                <a:latin typeface="Franklin Gothic Book"/>
                <a:cs typeface="Franklin Gothic Book"/>
              </a:rPr>
              <a:t>answer </a:t>
            </a:r>
            <a:r>
              <a:rPr dirty="0" sz="1600">
                <a:latin typeface="Franklin Gothic Book"/>
                <a:cs typeface="Franklin Gothic Book"/>
              </a:rPr>
              <a:t>is in </a:t>
            </a:r>
            <a:r>
              <a:rPr dirty="0" sz="1600" spc="-5">
                <a:latin typeface="Franklin Gothic Book"/>
                <a:cs typeface="Franklin Gothic Book"/>
              </a:rPr>
              <a:t>SEA, Part III or</a:t>
            </a:r>
            <a:r>
              <a:rPr dirty="0" sz="1600" spc="135">
                <a:latin typeface="Franklin Gothic Book"/>
                <a:cs typeface="Franklin Gothic Book"/>
              </a:rPr>
              <a:t> </a:t>
            </a:r>
            <a:r>
              <a:rPr dirty="0" sz="1600" spc="-5">
                <a:latin typeface="Franklin Gothic Book"/>
                <a:cs typeface="Franklin Gothic Book"/>
              </a:rPr>
              <a:t>regulations</a:t>
            </a:r>
            <a:endParaRPr sz="1600">
              <a:latin typeface="Franklin Gothic Book"/>
              <a:cs typeface="Franklin Gothic Book"/>
            </a:endParaRPr>
          </a:p>
          <a:p>
            <a:pPr lvl="1" marL="462280" indent="-266700">
              <a:lnSpc>
                <a:spcPct val="100000"/>
              </a:lnSpc>
              <a:spcBef>
                <a:spcPts val="1415"/>
              </a:spcBef>
              <a:buChar char="−"/>
              <a:tabLst>
                <a:tab pos="461645" algn="l"/>
                <a:tab pos="462280" algn="l"/>
              </a:tabLst>
            </a:pPr>
            <a:r>
              <a:rPr dirty="0" sz="1600" spc="-5">
                <a:latin typeface="Franklin Gothic Book"/>
                <a:cs typeface="Franklin Gothic Book"/>
              </a:rPr>
              <a:t>List applicable title, section </a:t>
            </a:r>
            <a:r>
              <a:rPr dirty="0" sz="1600" spc="-10">
                <a:latin typeface="Franklin Gothic Book"/>
                <a:cs typeface="Franklin Gothic Book"/>
              </a:rPr>
              <a:t>number </a:t>
            </a:r>
            <a:r>
              <a:rPr dirty="0" sz="1600" spc="-5">
                <a:latin typeface="Franklin Gothic Book"/>
                <a:cs typeface="Franklin Gothic Book"/>
              </a:rPr>
              <a:t>or</a:t>
            </a:r>
            <a:r>
              <a:rPr dirty="0" sz="1600" spc="30">
                <a:latin typeface="Franklin Gothic Book"/>
                <a:cs typeface="Franklin Gothic Book"/>
              </a:rPr>
              <a:t> </a:t>
            </a:r>
            <a:r>
              <a:rPr dirty="0" sz="1600" spc="-5">
                <a:latin typeface="Franklin Gothic Book"/>
                <a:cs typeface="Franklin Gothic Book"/>
              </a:rPr>
              <a:t>regulation</a:t>
            </a:r>
            <a:endParaRPr sz="1600">
              <a:latin typeface="Franklin Gothic Book"/>
              <a:cs typeface="Franklin Gothic Book"/>
            </a:endParaRPr>
          </a:p>
          <a:p>
            <a:pPr lvl="2" marL="867410" indent="-405130">
              <a:lnSpc>
                <a:spcPct val="100000"/>
              </a:lnSpc>
              <a:spcBef>
                <a:spcPts val="1445"/>
              </a:spcBef>
              <a:buChar char="▪"/>
              <a:tabLst>
                <a:tab pos="867410" algn="l"/>
                <a:tab pos="868044" algn="l"/>
              </a:tabLst>
            </a:pPr>
            <a:r>
              <a:rPr dirty="0" sz="1500" spc="-5">
                <a:latin typeface="Franklin Gothic Book"/>
                <a:cs typeface="Franklin Gothic Book"/>
              </a:rPr>
              <a:t>Examples:</a:t>
            </a:r>
            <a:endParaRPr sz="1500">
              <a:latin typeface="Franklin Gothic Book"/>
              <a:cs typeface="Franklin Gothic Book"/>
            </a:endParaRPr>
          </a:p>
          <a:p>
            <a:pPr lvl="3" marL="1087120" indent="-266700">
              <a:lnSpc>
                <a:spcPct val="100000"/>
              </a:lnSpc>
              <a:spcBef>
                <a:spcPts val="840"/>
              </a:spcBef>
              <a:buChar char="◦"/>
              <a:tabLst>
                <a:tab pos="1086485" algn="l"/>
                <a:tab pos="1087120" algn="l"/>
              </a:tabLst>
            </a:pPr>
            <a:r>
              <a:rPr dirty="0" sz="1500" spc="-5">
                <a:latin typeface="Franklin Gothic Book"/>
                <a:cs typeface="Franklin Gothic Book"/>
              </a:rPr>
              <a:t>SEA, Part III, General duties </a:t>
            </a:r>
            <a:r>
              <a:rPr dirty="0" sz="1500">
                <a:latin typeface="Franklin Gothic Book"/>
                <a:cs typeface="Franklin Gothic Book"/>
              </a:rPr>
              <a:t>of </a:t>
            </a:r>
            <a:r>
              <a:rPr dirty="0" sz="1500" spc="-5">
                <a:latin typeface="Franklin Gothic Book"/>
                <a:cs typeface="Franklin Gothic Book"/>
              </a:rPr>
              <a:t>employer, section 3-8 (SEA</a:t>
            </a:r>
            <a:r>
              <a:rPr dirty="0" sz="1500" spc="35">
                <a:latin typeface="Franklin Gothic Book"/>
                <a:cs typeface="Franklin Gothic Book"/>
              </a:rPr>
              <a:t> </a:t>
            </a:r>
            <a:r>
              <a:rPr dirty="0" sz="1500" spc="-5">
                <a:latin typeface="Franklin Gothic Book"/>
                <a:cs typeface="Franklin Gothic Book"/>
              </a:rPr>
              <a:t>3-8)</a:t>
            </a:r>
            <a:endParaRPr sz="1500">
              <a:latin typeface="Franklin Gothic Book"/>
              <a:cs typeface="Franklin Gothic Book"/>
            </a:endParaRPr>
          </a:p>
          <a:p>
            <a:pPr lvl="3" marL="1087120" indent="-266700">
              <a:lnSpc>
                <a:spcPct val="100000"/>
              </a:lnSpc>
              <a:spcBef>
                <a:spcPts val="1440"/>
              </a:spcBef>
              <a:buChar char="◦"/>
              <a:tabLst>
                <a:tab pos="1086485" algn="l"/>
                <a:tab pos="1087120" algn="l"/>
              </a:tabLst>
            </a:pPr>
            <a:r>
              <a:rPr dirty="0" sz="1500" spc="-5">
                <a:latin typeface="Franklin Gothic Book"/>
                <a:cs typeface="Franklin Gothic Book"/>
              </a:rPr>
              <a:t>Regulations, General duties </a:t>
            </a:r>
            <a:r>
              <a:rPr dirty="0" sz="1500">
                <a:latin typeface="Franklin Gothic Book"/>
                <a:cs typeface="Franklin Gothic Book"/>
              </a:rPr>
              <a:t>of </a:t>
            </a:r>
            <a:r>
              <a:rPr dirty="0" sz="1500" spc="-5">
                <a:latin typeface="Franklin Gothic Book"/>
                <a:cs typeface="Franklin Gothic Book"/>
              </a:rPr>
              <a:t>employers, section 12 (regulation</a:t>
            </a:r>
            <a:r>
              <a:rPr dirty="0" sz="1500" spc="40">
                <a:latin typeface="Franklin Gothic Book"/>
                <a:cs typeface="Franklin Gothic Book"/>
              </a:rPr>
              <a:t> </a:t>
            </a:r>
            <a:r>
              <a:rPr dirty="0" sz="1500" spc="-5">
                <a:latin typeface="Franklin Gothic Book"/>
                <a:cs typeface="Franklin Gothic Book"/>
              </a:rPr>
              <a:t>12)</a:t>
            </a:r>
            <a:endParaRPr sz="1500">
              <a:latin typeface="Franklin Gothic Book"/>
              <a:cs typeface="Franklin Gothic Book"/>
            </a:endParaRPr>
          </a:p>
          <a:p>
            <a:pPr lvl="3">
              <a:lnSpc>
                <a:spcPct val="100000"/>
              </a:lnSpc>
              <a:spcBef>
                <a:spcPts val="20"/>
              </a:spcBef>
              <a:buFont typeface="Franklin Gothic Book"/>
              <a:buChar char="◦"/>
            </a:pPr>
            <a:endParaRPr sz="2050">
              <a:latin typeface="Times New Roman"/>
              <a:cs typeface="Times New Roman"/>
            </a:endParaRPr>
          </a:p>
          <a:p>
            <a:pPr marL="277495" marR="450850" indent="-264795">
              <a:lnSpc>
                <a:spcPts val="1630"/>
              </a:lnSpc>
              <a:buAutoNum type="arabicPeriod"/>
              <a:tabLst>
                <a:tab pos="278130" algn="l"/>
              </a:tabLst>
            </a:pPr>
            <a:r>
              <a:rPr dirty="0" sz="1700">
                <a:latin typeface="Franklin Gothic Book"/>
                <a:cs typeface="Franklin Gothic Book"/>
              </a:rPr>
              <a:t>Divide work among your group. Reference section numbers, not</a:t>
            </a:r>
            <a:r>
              <a:rPr dirty="0" sz="1700" spc="-135">
                <a:latin typeface="Franklin Gothic Book"/>
                <a:cs typeface="Franklin Gothic Book"/>
              </a:rPr>
              <a:t> </a:t>
            </a:r>
            <a:r>
              <a:rPr dirty="0" sz="1700">
                <a:latin typeface="Franklin Gothic Book"/>
                <a:cs typeface="Franklin Gothic Book"/>
              </a:rPr>
              <a:t>page  numbers</a:t>
            </a:r>
            <a:endParaRPr sz="17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Franklin Gothic Book"/>
              <a:buAutoNum type="arabicPeriod"/>
            </a:pPr>
            <a:endParaRPr sz="1700">
              <a:latin typeface="Times New Roman"/>
              <a:cs typeface="Times New Roman"/>
            </a:endParaRPr>
          </a:p>
          <a:p>
            <a:pPr marL="277495" indent="-264795">
              <a:lnSpc>
                <a:spcPct val="100000"/>
              </a:lnSpc>
              <a:buAutoNum type="arabicPeriod"/>
              <a:tabLst>
                <a:tab pos="278130" algn="l"/>
              </a:tabLst>
            </a:pPr>
            <a:r>
              <a:rPr dirty="0" sz="1700">
                <a:latin typeface="Franklin Gothic Book"/>
                <a:cs typeface="Franklin Gothic Book"/>
              </a:rPr>
              <a:t>Share your answers with</a:t>
            </a:r>
            <a:r>
              <a:rPr dirty="0" sz="1700" spc="-75">
                <a:latin typeface="Franklin Gothic Book"/>
                <a:cs typeface="Franklin Gothic Book"/>
              </a:rPr>
              <a:t> </a:t>
            </a:r>
            <a:r>
              <a:rPr dirty="0" sz="1700" spc="-5">
                <a:latin typeface="Franklin Gothic Book"/>
                <a:cs typeface="Franklin Gothic Book"/>
              </a:rPr>
              <a:t>class</a:t>
            </a:r>
            <a:endParaRPr sz="17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88691" y="772160"/>
            <a:ext cx="324231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5"/>
              <a:t>Administration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2617470" cy="3073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79400" indent="-2667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Emergency</a:t>
            </a:r>
            <a:r>
              <a:rPr dirty="0" sz="2400" spc="-35">
                <a:latin typeface="Franklin Gothic Book"/>
                <a:cs typeface="Franklin Gothic Book"/>
              </a:rPr>
              <a:t> </a:t>
            </a:r>
            <a:r>
              <a:rPr dirty="0" sz="2400">
                <a:latin typeface="Franklin Gothic Book"/>
                <a:cs typeface="Franklin Gothic Book"/>
              </a:rPr>
              <a:t>exits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Washrooms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No smoking</a:t>
            </a:r>
            <a:r>
              <a:rPr dirty="0" sz="2400" spc="-55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policy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Cell</a:t>
            </a:r>
            <a:r>
              <a:rPr dirty="0" sz="2400" spc="-25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phones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Breaks</a:t>
            </a:r>
            <a:endParaRPr sz="24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75183" rIns="0" bIns="0" rtlCol="0" vert="horz">
            <a:spAutoFit/>
          </a:bodyPr>
          <a:lstStyle/>
          <a:p>
            <a:pPr marL="1965325" marR="5080" indent="-1590040">
              <a:lnSpc>
                <a:spcPct val="100000"/>
              </a:lnSpc>
              <a:spcBef>
                <a:spcPts val="100"/>
              </a:spcBef>
            </a:pPr>
            <a:r>
              <a:rPr dirty="0" spc="5"/>
              <a:t>SEA, Part III </a:t>
            </a:r>
            <a:r>
              <a:rPr dirty="0"/>
              <a:t>– General </a:t>
            </a:r>
            <a:r>
              <a:rPr dirty="0" spc="5"/>
              <a:t>duties</a:t>
            </a:r>
            <a:r>
              <a:rPr dirty="0" spc="-170"/>
              <a:t> </a:t>
            </a:r>
            <a:r>
              <a:rPr dirty="0" spc="5"/>
              <a:t>of  </a:t>
            </a:r>
            <a:r>
              <a:rPr dirty="0"/>
              <a:t>supervisors</a:t>
            </a:r>
            <a:r>
              <a:rPr dirty="0" spc="-45"/>
              <a:t> </a:t>
            </a:r>
            <a:r>
              <a:rPr dirty="0"/>
              <a:t>3-9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6420485" cy="17322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79400" indent="-2667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Supervisor </a:t>
            </a:r>
            <a:r>
              <a:rPr dirty="0" sz="2400">
                <a:latin typeface="Franklin Gothic Book"/>
                <a:cs typeface="Franklin Gothic Book"/>
              </a:rPr>
              <a:t>shall </a:t>
            </a:r>
            <a:r>
              <a:rPr dirty="0" sz="2400" spc="-5">
                <a:latin typeface="Franklin Gothic Book"/>
                <a:cs typeface="Franklin Gothic Book"/>
              </a:rPr>
              <a:t>be </a:t>
            </a:r>
            <a:r>
              <a:rPr dirty="0" sz="2400">
                <a:latin typeface="Franklin Gothic Book"/>
                <a:cs typeface="Franklin Gothic Book"/>
              </a:rPr>
              <a:t>familiar with OHS</a:t>
            </a:r>
            <a:r>
              <a:rPr dirty="0" sz="2400" spc="-7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legislation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Supervision and Safety Guide appendices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Organization </a:t>
            </a:r>
            <a:r>
              <a:rPr dirty="0" sz="2400">
                <a:latin typeface="Franklin Gothic Book"/>
                <a:cs typeface="Franklin Gothic Book"/>
              </a:rPr>
              <a:t>of the</a:t>
            </a:r>
            <a:r>
              <a:rPr dirty="0" sz="2400" spc="-15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legislation</a:t>
            </a:r>
            <a:endParaRPr sz="24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49098" y="772160"/>
            <a:ext cx="3321685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/>
              <a:t>WRS</a:t>
            </a:r>
            <a:r>
              <a:rPr dirty="0" sz="4000" spc="-75"/>
              <a:t> </a:t>
            </a:r>
            <a:r>
              <a:rPr dirty="0" sz="4000"/>
              <a:t>principles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7328534" cy="31343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79400" marR="1006475" indent="-2667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Everyone works together </a:t>
            </a:r>
            <a:r>
              <a:rPr dirty="0" sz="2400">
                <a:latin typeface="Franklin Gothic Book"/>
                <a:cs typeface="Franklin Gothic Book"/>
              </a:rPr>
              <a:t>to </a:t>
            </a:r>
            <a:r>
              <a:rPr dirty="0" sz="2400" spc="-5">
                <a:latin typeface="Franklin Gothic Book"/>
                <a:cs typeface="Franklin Gothic Book"/>
              </a:rPr>
              <a:t>identify and control  </a:t>
            </a:r>
            <a:r>
              <a:rPr dirty="0" sz="2400">
                <a:latin typeface="Franklin Gothic Book"/>
                <a:cs typeface="Franklin Gothic Book"/>
              </a:rPr>
              <a:t>hazards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Everyone integrates health and </a:t>
            </a:r>
            <a:r>
              <a:rPr dirty="0" sz="2400">
                <a:latin typeface="Franklin Gothic Book"/>
                <a:cs typeface="Franklin Gothic Book"/>
              </a:rPr>
              <a:t>safety into </a:t>
            </a:r>
            <a:r>
              <a:rPr dirty="0" sz="2400" spc="-5">
                <a:latin typeface="Franklin Gothic Book"/>
                <a:cs typeface="Franklin Gothic Book"/>
              </a:rPr>
              <a:t>their </a:t>
            </a:r>
            <a:r>
              <a:rPr dirty="0" sz="2400">
                <a:latin typeface="Franklin Gothic Book"/>
                <a:cs typeface="Franklin Gothic Book"/>
              </a:rPr>
              <a:t>work</a:t>
            </a:r>
            <a:endParaRPr sz="2400">
              <a:latin typeface="Franklin Gothic Book"/>
              <a:cs typeface="Franklin Gothic Book"/>
            </a:endParaRPr>
          </a:p>
          <a:p>
            <a:pPr marL="279400" marR="508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Competent managers, supervisors and employees who  </a:t>
            </a:r>
            <a:r>
              <a:rPr dirty="0" sz="2400">
                <a:latin typeface="Franklin Gothic Book"/>
                <a:cs typeface="Franklin Gothic Book"/>
              </a:rPr>
              <a:t>work</a:t>
            </a:r>
            <a:r>
              <a:rPr dirty="0" sz="2400" spc="-1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safely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Effective</a:t>
            </a:r>
            <a:r>
              <a:rPr dirty="0" sz="2400" spc="-15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OHCs/representative</a:t>
            </a:r>
            <a:endParaRPr sz="24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27502" y="772160"/>
            <a:ext cx="396240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/>
              <a:t>Rights in </a:t>
            </a:r>
            <a:r>
              <a:rPr dirty="0" sz="4000" spc="-5"/>
              <a:t>the</a:t>
            </a:r>
            <a:r>
              <a:rPr dirty="0" sz="4000" spc="-100"/>
              <a:t> </a:t>
            </a:r>
            <a:r>
              <a:rPr dirty="0" sz="4000"/>
              <a:t>WRS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5137150" cy="2281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latin typeface="Franklin Gothic Book"/>
                <a:cs typeface="Franklin Gothic Book"/>
              </a:rPr>
              <a:t>Workers </a:t>
            </a:r>
            <a:r>
              <a:rPr dirty="0" sz="2400" spc="5">
                <a:latin typeface="Franklin Gothic Book"/>
                <a:cs typeface="Franklin Gothic Book"/>
              </a:rPr>
              <a:t>have three </a:t>
            </a:r>
            <a:r>
              <a:rPr dirty="0" sz="2400">
                <a:latin typeface="Franklin Gothic Book"/>
                <a:cs typeface="Franklin Gothic Book"/>
              </a:rPr>
              <a:t>fundamental</a:t>
            </a:r>
            <a:r>
              <a:rPr dirty="0" sz="2400" spc="-180">
                <a:latin typeface="Franklin Gothic Book"/>
                <a:cs typeface="Franklin Gothic Book"/>
              </a:rPr>
              <a:t> </a:t>
            </a:r>
            <a:r>
              <a:rPr dirty="0" sz="2400">
                <a:latin typeface="Franklin Gothic Book"/>
                <a:cs typeface="Franklin Gothic Book"/>
              </a:rPr>
              <a:t>rights:</a:t>
            </a:r>
            <a:endParaRPr sz="2400">
              <a:latin typeface="Franklin Gothic Book"/>
              <a:cs typeface="Franklin Gothic Book"/>
            </a:endParaRPr>
          </a:p>
          <a:p>
            <a:pPr marL="652780" indent="-457200">
              <a:lnSpc>
                <a:spcPct val="100000"/>
              </a:lnSpc>
              <a:spcBef>
                <a:spcPts val="1800"/>
              </a:spcBef>
              <a:buAutoNum type="arabicPeriod"/>
              <a:tabLst>
                <a:tab pos="652145" algn="l"/>
                <a:tab pos="652780" algn="l"/>
              </a:tabLst>
            </a:pPr>
            <a:r>
              <a:rPr dirty="0" sz="2300">
                <a:latin typeface="Franklin Gothic Book"/>
                <a:cs typeface="Franklin Gothic Book"/>
              </a:rPr>
              <a:t>The </a:t>
            </a:r>
            <a:r>
              <a:rPr dirty="0" sz="2300" spc="-5">
                <a:latin typeface="Franklin Gothic Book"/>
                <a:cs typeface="Franklin Gothic Book"/>
              </a:rPr>
              <a:t>right to</a:t>
            </a:r>
            <a:r>
              <a:rPr dirty="0" sz="2300" spc="-30">
                <a:latin typeface="Franklin Gothic Book"/>
                <a:cs typeface="Franklin Gothic Book"/>
              </a:rPr>
              <a:t> </a:t>
            </a:r>
            <a:r>
              <a:rPr dirty="0" sz="2300">
                <a:latin typeface="Franklin Gothic Book"/>
                <a:cs typeface="Franklin Gothic Book"/>
              </a:rPr>
              <a:t>know</a:t>
            </a:r>
            <a:endParaRPr sz="23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Franklin Gothic Book"/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652780" indent="-457200">
              <a:lnSpc>
                <a:spcPct val="100000"/>
              </a:lnSpc>
              <a:buAutoNum type="arabicPeriod"/>
              <a:tabLst>
                <a:tab pos="652145" algn="l"/>
                <a:tab pos="652780" algn="l"/>
              </a:tabLst>
            </a:pPr>
            <a:r>
              <a:rPr dirty="0" sz="2300">
                <a:latin typeface="Franklin Gothic Book"/>
                <a:cs typeface="Franklin Gothic Book"/>
              </a:rPr>
              <a:t>The </a:t>
            </a:r>
            <a:r>
              <a:rPr dirty="0" sz="2300" spc="-5">
                <a:latin typeface="Franklin Gothic Book"/>
                <a:cs typeface="Franklin Gothic Book"/>
              </a:rPr>
              <a:t>right to</a:t>
            </a:r>
            <a:r>
              <a:rPr dirty="0" sz="2300" spc="-25">
                <a:latin typeface="Franklin Gothic Book"/>
                <a:cs typeface="Franklin Gothic Book"/>
              </a:rPr>
              <a:t> </a:t>
            </a:r>
            <a:r>
              <a:rPr dirty="0" sz="2300" spc="-5">
                <a:latin typeface="Franklin Gothic Book"/>
                <a:cs typeface="Franklin Gothic Book"/>
              </a:rPr>
              <a:t>participate</a:t>
            </a:r>
            <a:endParaRPr sz="23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Franklin Gothic Book"/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652780" indent="-45720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652145" algn="l"/>
                <a:tab pos="652780" algn="l"/>
              </a:tabLst>
            </a:pPr>
            <a:r>
              <a:rPr dirty="0" sz="2300">
                <a:latin typeface="Franklin Gothic Book"/>
                <a:cs typeface="Franklin Gothic Book"/>
              </a:rPr>
              <a:t>The </a:t>
            </a:r>
            <a:r>
              <a:rPr dirty="0" sz="2300" spc="-5">
                <a:latin typeface="Franklin Gothic Book"/>
                <a:cs typeface="Franklin Gothic Book"/>
              </a:rPr>
              <a:t>right to</a:t>
            </a:r>
            <a:r>
              <a:rPr dirty="0" sz="2300" spc="-30">
                <a:latin typeface="Franklin Gothic Book"/>
                <a:cs typeface="Franklin Gothic Book"/>
              </a:rPr>
              <a:t> </a:t>
            </a:r>
            <a:r>
              <a:rPr dirty="0" sz="2300">
                <a:latin typeface="Franklin Gothic Book"/>
                <a:cs typeface="Franklin Gothic Book"/>
              </a:rPr>
              <a:t>refuse</a:t>
            </a:r>
            <a:endParaRPr sz="23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06778" y="772160"/>
            <a:ext cx="6405245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5"/>
              <a:t>Responsibilities </a:t>
            </a:r>
            <a:r>
              <a:rPr dirty="0" sz="4000"/>
              <a:t>of</a:t>
            </a:r>
            <a:r>
              <a:rPr dirty="0" sz="4000" spc="-45"/>
              <a:t> </a:t>
            </a:r>
            <a:r>
              <a:rPr dirty="0" sz="4000"/>
              <a:t>employers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16100"/>
            <a:ext cx="6229985" cy="38906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79400" indent="-2667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Provide </a:t>
            </a:r>
            <a:r>
              <a:rPr dirty="0" sz="2400">
                <a:latin typeface="Franklin Gothic Book"/>
                <a:cs typeface="Franklin Gothic Book"/>
              </a:rPr>
              <a:t>a safe </a:t>
            </a:r>
            <a:r>
              <a:rPr dirty="0" sz="2400" spc="-5">
                <a:latin typeface="Franklin Gothic Book"/>
                <a:cs typeface="Franklin Gothic Book"/>
              </a:rPr>
              <a:t>and healthy workplace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11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>
                <a:latin typeface="Franklin Gothic Book"/>
                <a:cs typeface="Franklin Gothic Book"/>
              </a:rPr>
              <a:t>Provide </a:t>
            </a:r>
            <a:r>
              <a:rPr dirty="0" sz="2400" spc="-5">
                <a:latin typeface="Franklin Gothic Book"/>
                <a:cs typeface="Franklin Gothic Book"/>
              </a:rPr>
              <a:t>required </a:t>
            </a:r>
            <a:r>
              <a:rPr dirty="0" sz="2400">
                <a:latin typeface="Franklin Gothic Book"/>
                <a:cs typeface="Franklin Gothic Book"/>
              </a:rPr>
              <a:t>safety</a:t>
            </a:r>
            <a:r>
              <a:rPr dirty="0" sz="2400" spc="-35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procedures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11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Ensure equipment </a:t>
            </a:r>
            <a:r>
              <a:rPr dirty="0" sz="2400">
                <a:latin typeface="Franklin Gothic Book"/>
                <a:cs typeface="Franklin Gothic Book"/>
              </a:rPr>
              <a:t>is </a:t>
            </a:r>
            <a:r>
              <a:rPr dirty="0" sz="2400" spc="-5">
                <a:latin typeface="Franklin Gothic Book"/>
                <a:cs typeface="Franklin Gothic Book"/>
              </a:rPr>
              <a:t>provided and</a:t>
            </a:r>
            <a:r>
              <a:rPr dirty="0" sz="2400" spc="5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maintained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115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>
                <a:latin typeface="Franklin Gothic Book"/>
                <a:cs typeface="Franklin Gothic Book"/>
              </a:rPr>
              <a:t>Establish</a:t>
            </a:r>
            <a:r>
              <a:rPr dirty="0" sz="2400" spc="-2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OHCs/representatives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11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Ensure supervisors </a:t>
            </a:r>
            <a:r>
              <a:rPr dirty="0" sz="2400">
                <a:latin typeface="Franklin Gothic Book"/>
                <a:cs typeface="Franklin Gothic Book"/>
              </a:rPr>
              <a:t>are</a:t>
            </a:r>
            <a:r>
              <a:rPr dirty="0" sz="2400" spc="-3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competent</a:t>
            </a:r>
            <a:endParaRPr sz="24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2100">
              <a:latin typeface="Times New Roman"/>
              <a:cs typeface="Times New Roman"/>
            </a:endParaRPr>
          </a:p>
          <a:p>
            <a:pPr marL="279400" marR="426084" indent="-266700">
              <a:lnSpc>
                <a:spcPts val="2590"/>
              </a:lnSpc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Ensure workers </a:t>
            </a:r>
            <a:r>
              <a:rPr dirty="0" sz="2400">
                <a:latin typeface="Franklin Gothic Book"/>
                <a:cs typeface="Franklin Gothic Book"/>
              </a:rPr>
              <a:t>are </a:t>
            </a:r>
            <a:r>
              <a:rPr dirty="0" sz="2400" spc="-5">
                <a:latin typeface="Franklin Gothic Book"/>
                <a:cs typeface="Franklin Gothic Book"/>
              </a:rPr>
              <a:t>trained and supervised  competently</a:t>
            </a:r>
            <a:endParaRPr sz="24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10766" y="772160"/>
            <a:ext cx="659892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5"/>
              <a:t>Responsibilities </a:t>
            </a:r>
            <a:r>
              <a:rPr dirty="0" sz="4000"/>
              <a:t>of</a:t>
            </a:r>
            <a:r>
              <a:rPr dirty="0" sz="4000" spc="-80"/>
              <a:t> </a:t>
            </a:r>
            <a:r>
              <a:rPr dirty="0" sz="4000"/>
              <a:t>supervisors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7125334" cy="2463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79400" marR="5080" indent="-2667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Ensure workers they supervise know and comply </a:t>
            </a:r>
            <a:r>
              <a:rPr dirty="0" sz="2400">
                <a:latin typeface="Franklin Gothic Book"/>
                <a:cs typeface="Franklin Gothic Book"/>
              </a:rPr>
              <a:t>with  </a:t>
            </a:r>
            <a:r>
              <a:rPr dirty="0" sz="2400" spc="-5">
                <a:latin typeface="Franklin Gothic Book"/>
                <a:cs typeface="Franklin Gothic Book"/>
              </a:rPr>
              <a:t>legislation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>
                <a:latin typeface="Franklin Gothic Book"/>
                <a:cs typeface="Franklin Gothic Book"/>
              </a:rPr>
              <a:t>Fulfill the </a:t>
            </a:r>
            <a:r>
              <a:rPr dirty="0" sz="2400" spc="-5">
                <a:latin typeface="Franklin Gothic Book"/>
                <a:cs typeface="Franklin Gothic Book"/>
              </a:rPr>
              <a:t>responsibilities assigned by </a:t>
            </a:r>
            <a:r>
              <a:rPr dirty="0" sz="2400">
                <a:latin typeface="Franklin Gothic Book"/>
                <a:cs typeface="Franklin Gothic Book"/>
              </a:rPr>
              <a:t>the </a:t>
            </a:r>
            <a:r>
              <a:rPr dirty="0" sz="2400" spc="-5">
                <a:latin typeface="Franklin Gothic Book"/>
                <a:cs typeface="Franklin Gothic Book"/>
              </a:rPr>
              <a:t>employer</a:t>
            </a:r>
            <a:endParaRPr sz="2400">
              <a:latin typeface="Franklin Gothic Book"/>
              <a:cs typeface="Franklin Gothic Book"/>
            </a:endParaRPr>
          </a:p>
          <a:p>
            <a:pPr marL="279400" marR="106172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>
                <a:latin typeface="Franklin Gothic Book"/>
                <a:cs typeface="Franklin Gothic Book"/>
              </a:rPr>
              <a:t>Can </a:t>
            </a:r>
            <a:r>
              <a:rPr dirty="0" sz="2400" spc="-5">
                <a:latin typeface="Franklin Gothic Book"/>
                <a:cs typeface="Franklin Gothic Book"/>
              </a:rPr>
              <a:t>include </a:t>
            </a:r>
            <a:r>
              <a:rPr dirty="0" sz="2400">
                <a:latin typeface="Franklin Gothic Book"/>
                <a:cs typeface="Franklin Gothic Book"/>
              </a:rPr>
              <a:t>role in </a:t>
            </a:r>
            <a:r>
              <a:rPr dirty="0" sz="2400" spc="-5">
                <a:latin typeface="Franklin Gothic Book"/>
                <a:cs typeface="Franklin Gothic Book"/>
              </a:rPr>
              <a:t>identifying, assessing and  controlling</a:t>
            </a:r>
            <a:r>
              <a:rPr dirty="0" sz="2400" spc="-20">
                <a:latin typeface="Franklin Gothic Book"/>
                <a:cs typeface="Franklin Gothic Book"/>
              </a:rPr>
              <a:t> </a:t>
            </a:r>
            <a:r>
              <a:rPr dirty="0" sz="2400">
                <a:latin typeface="Franklin Gothic Book"/>
                <a:cs typeface="Franklin Gothic Book"/>
              </a:rPr>
              <a:t>hazards</a:t>
            </a:r>
            <a:endParaRPr sz="24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10766" y="772160"/>
            <a:ext cx="659892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5"/>
              <a:t>Responsibilities </a:t>
            </a:r>
            <a:r>
              <a:rPr dirty="0" sz="4000"/>
              <a:t>of</a:t>
            </a:r>
            <a:r>
              <a:rPr dirty="0" sz="4000" spc="-80"/>
              <a:t> </a:t>
            </a:r>
            <a:r>
              <a:rPr dirty="0" sz="4000"/>
              <a:t>supervisors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6388735" cy="2936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5">
                <a:latin typeface="Franklin Gothic Book"/>
                <a:cs typeface="Franklin Gothic Book"/>
              </a:rPr>
              <a:t>Also</a:t>
            </a:r>
            <a:r>
              <a:rPr dirty="0" sz="2400" spc="-40">
                <a:latin typeface="Franklin Gothic Book"/>
                <a:cs typeface="Franklin Gothic Book"/>
              </a:rPr>
              <a:t> </a:t>
            </a:r>
            <a:r>
              <a:rPr dirty="0" sz="2400">
                <a:latin typeface="Franklin Gothic Book"/>
                <a:cs typeface="Franklin Gothic Book"/>
              </a:rPr>
              <a:t>includes:</a:t>
            </a:r>
            <a:endParaRPr sz="2400">
              <a:latin typeface="Franklin Gothic Book"/>
              <a:cs typeface="Franklin Gothic Book"/>
            </a:endParaRPr>
          </a:p>
          <a:p>
            <a:pPr marL="462280" indent="-266700">
              <a:lnSpc>
                <a:spcPct val="100000"/>
              </a:lnSpc>
              <a:spcBef>
                <a:spcPts val="1800"/>
              </a:spcBef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300">
                <a:latin typeface="Franklin Gothic Book"/>
                <a:cs typeface="Franklin Gothic Book"/>
              </a:rPr>
              <a:t>Role </a:t>
            </a:r>
            <a:r>
              <a:rPr dirty="0" sz="2300" spc="-5">
                <a:latin typeface="Franklin Gothic Book"/>
                <a:cs typeface="Franklin Gothic Book"/>
              </a:rPr>
              <a:t>in </a:t>
            </a:r>
            <a:r>
              <a:rPr dirty="0" sz="2300">
                <a:latin typeface="Franklin Gothic Book"/>
                <a:cs typeface="Franklin Gothic Book"/>
              </a:rPr>
              <a:t>worker </a:t>
            </a:r>
            <a:r>
              <a:rPr dirty="0" sz="2300" spc="-5">
                <a:latin typeface="Franklin Gothic Book"/>
                <a:cs typeface="Franklin Gothic Book"/>
              </a:rPr>
              <a:t>orientation </a:t>
            </a:r>
            <a:r>
              <a:rPr dirty="0" sz="2300">
                <a:latin typeface="Franklin Gothic Book"/>
                <a:cs typeface="Franklin Gothic Book"/>
              </a:rPr>
              <a:t>and</a:t>
            </a:r>
            <a:r>
              <a:rPr dirty="0" sz="2300" spc="-35">
                <a:latin typeface="Franklin Gothic Book"/>
                <a:cs typeface="Franklin Gothic Book"/>
              </a:rPr>
              <a:t> </a:t>
            </a:r>
            <a:r>
              <a:rPr dirty="0" sz="2300" spc="-5">
                <a:latin typeface="Franklin Gothic Book"/>
                <a:cs typeface="Franklin Gothic Book"/>
              </a:rPr>
              <a:t>training</a:t>
            </a:r>
            <a:endParaRPr sz="23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462280" indent="-266700">
              <a:lnSpc>
                <a:spcPct val="100000"/>
              </a:lnSpc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300" spc="-5">
                <a:latin typeface="Franklin Gothic Book"/>
                <a:cs typeface="Franklin Gothic Book"/>
              </a:rPr>
              <a:t>Direct supervision (observation </a:t>
            </a:r>
            <a:r>
              <a:rPr dirty="0" sz="2300">
                <a:latin typeface="Franklin Gothic Book"/>
                <a:cs typeface="Franklin Gothic Book"/>
              </a:rPr>
              <a:t>and</a:t>
            </a:r>
            <a:r>
              <a:rPr dirty="0" sz="2300" spc="10">
                <a:latin typeface="Franklin Gothic Book"/>
                <a:cs typeface="Franklin Gothic Book"/>
              </a:rPr>
              <a:t> </a:t>
            </a:r>
            <a:r>
              <a:rPr dirty="0" sz="2300" spc="-5">
                <a:latin typeface="Franklin Gothic Book"/>
                <a:cs typeface="Franklin Gothic Book"/>
              </a:rPr>
              <a:t>direction)</a:t>
            </a:r>
            <a:endParaRPr sz="23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462280" indent="-2667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300" spc="-5">
                <a:latin typeface="Franklin Gothic Book"/>
                <a:cs typeface="Franklin Gothic Book"/>
              </a:rPr>
              <a:t>Setting </a:t>
            </a:r>
            <a:r>
              <a:rPr dirty="0" sz="2300">
                <a:latin typeface="Franklin Gothic Book"/>
                <a:cs typeface="Franklin Gothic Book"/>
              </a:rPr>
              <a:t>a good example </a:t>
            </a:r>
            <a:r>
              <a:rPr dirty="0" sz="2300" spc="-5">
                <a:latin typeface="Franklin Gothic Book"/>
                <a:cs typeface="Franklin Gothic Book"/>
              </a:rPr>
              <a:t>(comply </a:t>
            </a:r>
            <a:r>
              <a:rPr dirty="0" sz="2300">
                <a:latin typeface="Franklin Gothic Book"/>
                <a:cs typeface="Franklin Gothic Book"/>
              </a:rPr>
              <a:t>with</a:t>
            </a:r>
            <a:r>
              <a:rPr dirty="0" sz="2300" spc="-40">
                <a:latin typeface="Franklin Gothic Book"/>
                <a:cs typeface="Franklin Gothic Book"/>
              </a:rPr>
              <a:t> </a:t>
            </a:r>
            <a:r>
              <a:rPr dirty="0" sz="2300" spc="-5">
                <a:latin typeface="Franklin Gothic Book"/>
                <a:cs typeface="Franklin Gothic Book"/>
              </a:rPr>
              <a:t>legislation)</a:t>
            </a:r>
            <a:endParaRPr sz="23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462280" indent="-266700">
              <a:lnSpc>
                <a:spcPct val="100000"/>
              </a:lnSpc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300">
                <a:latin typeface="Franklin Gothic Book"/>
                <a:cs typeface="Franklin Gothic Book"/>
              </a:rPr>
              <a:t>Support</a:t>
            </a:r>
            <a:r>
              <a:rPr dirty="0" sz="2300" spc="-5">
                <a:latin typeface="Franklin Gothic Book"/>
                <a:cs typeface="Franklin Gothic Book"/>
              </a:rPr>
              <a:t> OHCs/representative</a:t>
            </a:r>
            <a:endParaRPr sz="23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78082" y="772160"/>
            <a:ext cx="5864225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5"/>
              <a:t>Responsibilities </a:t>
            </a:r>
            <a:r>
              <a:rPr dirty="0" sz="4000"/>
              <a:t>of</a:t>
            </a:r>
            <a:r>
              <a:rPr dirty="0" sz="4000" spc="-70"/>
              <a:t> </a:t>
            </a:r>
            <a:r>
              <a:rPr dirty="0" sz="4000"/>
              <a:t>workers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5057775" cy="37439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79400" indent="-2667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Use orientation and training</a:t>
            </a:r>
            <a:r>
              <a:rPr dirty="0" sz="2400" spc="5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provided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>
                <a:latin typeface="Franklin Gothic Book"/>
                <a:cs typeface="Franklin Gothic Book"/>
              </a:rPr>
              <a:t>Follow safe </a:t>
            </a:r>
            <a:r>
              <a:rPr dirty="0" sz="2400" spc="-5">
                <a:latin typeface="Franklin Gothic Book"/>
                <a:cs typeface="Franklin Gothic Book"/>
              </a:rPr>
              <a:t>work practices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Use protective</a:t>
            </a:r>
            <a:r>
              <a:rPr dirty="0" sz="2400" spc="-35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equipment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Inspect</a:t>
            </a:r>
            <a:r>
              <a:rPr dirty="0" sz="2400">
                <a:latin typeface="Franklin Gothic Book"/>
                <a:cs typeface="Franklin Gothic Book"/>
              </a:rPr>
              <a:t> tools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Support</a:t>
            </a:r>
            <a:r>
              <a:rPr dirty="0" sz="240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OHC/representative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Comply </a:t>
            </a:r>
            <a:r>
              <a:rPr dirty="0" sz="2400">
                <a:latin typeface="Franklin Gothic Book"/>
                <a:cs typeface="Franklin Gothic Book"/>
              </a:rPr>
              <a:t>with</a:t>
            </a:r>
            <a:r>
              <a:rPr dirty="0" sz="2400" spc="-1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legislation</a:t>
            </a:r>
            <a:endParaRPr sz="24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48638" y="772160"/>
            <a:ext cx="7122159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5"/>
              <a:t>Occupational </a:t>
            </a:r>
            <a:r>
              <a:rPr dirty="0" sz="4000"/>
              <a:t>health</a:t>
            </a:r>
            <a:r>
              <a:rPr dirty="0" sz="4000" spc="-75"/>
              <a:t> </a:t>
            </a:r>
            <a:r>
              <a:rPr dirty="0" sz="4000"/>
              <a:t>committees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7186295" cy="24028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79400" indent="-2667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Enable worker’s right </a:t>
            </a:r>
            <a:r>
              <a:rPr dirty="0" sz="2400">
                <a:latin typeface="Franklin Gothic Book"/>
                <a:cs typeface="Franklin Gothic Book"/>
              </a:rPr>
              <a:t>to </a:t>
            </a:r>
            <a:r>
              <a:rPr dirty="0" sz="2400" spc="-5">
                <a:latin typeface="Franklin Gothic Book"/>
                <a:cs typeface="Franklin Gothic Book"/>
              </a:rPr>
              <a:t>participate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Participate </a:t>
            </a:r>
            <a:r>
              <a:rPr dirty="0" sz="2400">
                <a:latin typeface="Franklin Gothic Book"/>
                <a:cs typeface="Franklin Gothic Book"/>
              </a:rPr>
              <a:t>in the </a:t>
            </a:r>
            <a:r>
              <a:rPr dirty="0" sz="2400" spc="-5">
                <a:latin typeface="Franklin Gothic Book"/>
                <a:cs typeface="Franklin Gothic Book"/>
              </a:rPr>
              <a:t>identification and control </a:t>
            </a:r>
            <a:r>
              <a:rPr dirty="0" sz="2400">
                <a:latin typeface="Franklin Gothic Book"/>
                <a:cs typeface="Franklin Gothic Book"/>
              </a:rPr>
              <a:t>of hazards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Consist </a:t>
            </a:r>
            <a:r>
              <a:rPr dirty="0" sz="2400">
                <a:latin typeface="Franklin Gothic Book"/>
                <a:cs typeface="Franklin Gothic Book"/>
              </a:rPr>
              <a:t>of </a:t>
            </a:r>
            <a:r>
              <a:rPr dirty="0" sz="2400" spc="-5">
                <a:latin typeface="Franklin Gothic Book"/>
                <a:cs typeface="Franklin Gothic Book"/>
              </a:rPr>
              <a:t>employers and workers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Monitor </a:t>
            </a:r>
            <a:r>
              <a:rPr dirty="0" sz="2400">
                <a:latin typeface="Franklin Gothic Book"/>
                <a:cs typeface="Franklin Gothic Book"/>
              </a:rPr>
              <a:t>OHS system </a:t>
            </a:r>
            <a:r>
              <a:rPr dirty="0" sz="2400" spc="-5">
                <a:latin typeface="Franklin Gothic Book"/>
                <a:cs typeface="Franklin Gothic Book"/>
              </a:rPr>
              <a:t>and recommend</a:t>
            </a:r>
            <a:r>
              <a:rPr dirty="0" sz="2400" spc="-35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improvements</a:t>
            </a:r>
            <a:endParaRPr sz="24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33274" y="772160"/>
            <a:ext cx="3552825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5"/>
              <a:t>R</a:t>
            </a:r>
            <a:r>
              <a:rPr dirty="0" sz="4000" spc="10"/>
              <a:t>e</a:t>
            </a:r>
            <a:r>
              <a:rPr dirty="0" sz="4000"/>
              <a:t>pr</a:t>
            </a:r>
            <a:r>
              <a:rPr dirty="0" sz="4000" spc="10"/>
              <a:t>e</a:t>
            </a:r>
            <a:r>
              <a:rPr dirty="0" sz="4000" spc="-10"/>
              <a:t>s</a:t>
            </a:r>
            <a:r>
              <a:rPr dirty="0" sz="4000"/>
              <a:t>e</a:t>
            </a:r>
            <a:r>
              <a:rPr dirty="0" sz="4000" spc="-10"/>
              <a:t>n</a:t>
            </a:r>
            <a:r>
              <a:rPr dirty="0" sz="4000" spc="5"/>
              <a:t>t</a:t>
            </a:r>
            <a:r>
              <a:rPr dirty="0" sz="4000" spc="-10"/>
              <a:t>at</a:t>
            </a:r>
            <a:r>
              <a:rPr dirty="0" sz="4000" spc="-15"/>
              <a:t>i</a:t>
            </a:r>
            <a:r>
              <a:rPr dirty="0" sz="4000" spc="-5"/>
              <a:t>ves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7186295" cy="17322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79400" indent="-2667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Table </a:t>
            </a:r>
            <a:r>
              <a:rPr dirty="0" sz="2400">
                <a:latin typeface="Franklin Gothic Book"/>
                <a:cs typeface="Franklin Gothic Book"/>
              </a:rPr>
              <a:t>7 – </a:t>
            </a:r>
            <a:r>
              <a:rPr dirty="0" sz="2400" spc="-5">
                <a:latin typeface="Franklin Gothic Book"/>
                <a:cs typeface="Franklin Gothic Book"/>
              </a:rPr>
              <a:t>employers </a:t>
            </a:r>
            <a:r>
              <a:rPr dirty="0" sz="2400">
                <a:latin typeface="Franklin Gothic Book"/>
                <a:cs typeface="Franklin Gothic Book"/>
              </a:rPr>
              <a:t>with 5 to 9</a:t>
            </a:r>
            <a:r>
              <a:rPr dirty="0" sz="2400" spc="1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employees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Enable worker’s right </a:t>
            </a:r>
            <a:r>
              <a:rPr dirty="0" sz="2400">
                <a:latin typeface="Franklin Gothic Book"/>
                <a:cs typeface="Franklin Gothic Book"/>
              </a:rPr>
              <a:t>to </a:t>
            </a:r>
            <a:r>
              <a:rPr dirty="0" sz="2400" spc="-5">
                <a:latin typeface="Franklin Gothic Book"/>
                <a:cs typeface="Franklin Gothic Book"/>
              </a:rPr>
              <a:t>participate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Participate </a:t>
            </a:r>
            <a:r>
              <a:rPr dirty="0" sz="2400">
                <a:latin typeface="Franklin Gothic Book"/>
                <a:cs typeface="Franklin Gothic Book"/>
              </a:rPr>
              <a:t>in the </a:t>
            </a:r>
            <a:r>
              <a:rPr dirty="0" sz="2400" spc="-5">
                <a:latin typeface="Franklin Gothic Book"/>
                <a:cs typeface="Franklin Gothic Book"/>
              </a:rPr>
              <a:t>identification and control </a:t>
            </a:r>
            <a:r>
              <a:rPr dirty="0" sz="2400">
                <a:latin typeface="Franklin Gothic Book"/>
                <a:cs typeface="Franklin Gothic Book"/>
              </a:rPr>
              <a:t>of hazards</a:t>
            </a:r>
            <a:endParaRPr sz="24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72993" y="772160"/>
            <a:ext cx="4472305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/>
              <a:t>Role of OHS</a:t>
            </a:r>
            <a:r>
              <a:rPr dirty="0" sz="4000" spc="-85"/>
              <a:t> </a:t>
            </a:r>
            <a:r>
              <a:rPr dirty="0" sz="4000" spc="-5"/>
              <a:t>Division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6775450" cy="3073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79400" indent="-2667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Administers</a:t>
            </a:r>
            <a:r>
              <a:rPr dirty="0" sz="2400" spc="-3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legislation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>
                <a:latin typeface="Franklin Gothic Book"/>
                <a:cs typeface="Franklin Gothic Book"/>
              </a:rPr>
              <a:t>Helps </a:t>
            </a:r>
            <a:r>
              <a:rPr dirty="0" sz="2400" spc="-5">
                <a:latin typeface="Franklin Gothic Book"/>
                <a:cs typeface="Franklin Gothic Book"/>
              </a:rPr>
              <a:t>workplaces </a:t>
            </a:r>
            <a:r>
              <a:rPr dirty="0" sz="2400">
                <a:latin typeface="Franklin Gothic Book"/>
                <a:cs typeface="Franklin Gothic Book"/>
              </a:rPr>
              <a:t>maintain safe </a:t>
            </a:r>
            <a:r>
              <a:rPr dirty="0" sz="2400" spc="-5">
                <a:latin typeface="Franklin Gothic Book"/>
                <a:cs typeface="Franklin Gothic Book"/>
              </a:rPr>
              <a:t>work</a:t>
            </a:r>
            <a:r>
              <a:rPr dirty="0" sz="2400" spc="-5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environment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Monitors effectiveness </a:t>
            </a:r>
            <a:r>
              <a:rPr dirty="0" sz="2400">
                <a:latin typeface="Franklin Gothic Book"/>
                <a:cs typeface="Franklin Gothic Book"/>
              </a:rPr>
              <a:t>of the </a:t>
            </a:r>
            <a:r>
              <a:rPr dirty="0" sz="2400" spc="-5">
                <a:latin typeface="Franklin Gothic Book"/>
                <a:cs typeface="Franklin Gothic Book"/>
              </a:rPr>
              <a:t>system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>
                <a:latin typeface="Franklin Gothic Book"/>
                <a:cs typeface="Franklin Gothic Book"/>
              </a:rPr>
              <a:t>Helps </a:t>
            </a:r>
            <a:r>
              <a:rPr dirty="0" sz="2400" spc="-5">
                <a:latin typeface="Franklin Gothic Book"/>
                <a:cs typeface="Franklin Gothic Book"/>
              </a:rPr>
              <a:t>resolve</a:t>
            </a:r>
            <a:r>
              <a:rPr dirty="0" sz="2400" spc="-3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concerns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Enforces </a:t>
            </a:r>
            <a:r>
              <a:rPr dirty="0" sz="2400">
                <a:latin typeface="Franklin Gothic Book"/>
                <a:cs typeface="Franklin Gothic Book"/>
              </a:rPr>
              <a:t>SEA </a:t>
            </a:r>
            <a:r>
              <a:rPr dirty="0" sz="2400" spc="-5">
                <a:latin typeface="Franklin Gothic Book"/>
                <a:cs typeface="Franklin Gothic Book"/>
              </a:rPr>
              <a:t>and</a:t>
            </a:r>
            <a:r>
              <a:rPr dirty="0" sz="2400" spc="-15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regulations</a:t>
            </a:r>
            <a:endParaRPr sz="24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46406" y="772160"/>
            <a:ext cx="372745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/>
              <a:t>Course</a:t>
            </a:r>
            <a:r>
              <a:rPr dirty="0" sz="4000" spc="-95"/>
              <a:t> </a:t>
            </a:r>
            <a:r>
              <a:rPr dirty="0" sz="4000"/>
              <a:t>materials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787143"/>
            <a:ext cx="1657985" cy="37744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79400" indent="-2667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200" spc="-5">
                <a:latin typeface="Franklin Gothic Book"/>
                <a:cs typeface="Franklin Gothic Book"/>
              </a:rPr>
              <a:t>Name</a:t>
            </a:r>
            <a:r>
              <a:rPr dirty="0" sz="2200" spc="-35">
                <a:latin typeface="Franklin Gothic Book"/>
                <a:cs typeface="Franklin Gothic Book"/>
              </a:rPr>
              <a:t> </a:t>
            </a:r>
            <a:r>
              <a:rPr dirty="0" sz="2200" spc="-5">
                <a:latin typeface="Franklin Gothic Book"/>
                <a:cs typeface="Franklin Gothic Book"/>
              </a:rPr>
              <a:t>card</a:t>
            </a:r>
            <a:endParaRPr sz="22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187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200" spc="-5">
                <a:latin typeface="Franklin Gothic Book"/>
                <a:cs typeface="Franklin Gothic Book"/>
              </a:rPr>
              <a:t>Workbook</a:t>
            </a:r>
            <a:endParaRPr sz="2200">
              <a:latin typeface="Franklin Gothic Book"/>
              <a:cs typeface="Franklin Gothic Book"/>
            </a:endParaRPr>
          </a:p>
          <a:p>
            <a:pPr lvl="1" marL="462280" indent="-266700">
              <a:lnSpc>
                <a:spcPct val="100000"/>
              </a:lnSpc>
              <a:spcBef>
                <a:spcPts val="1900"/>
              </a:spcBef>
              <a:buChar char="−"/>
              <a:tabLst>
                <a:tab pos="462280" algn="l"/>
              </a:tabLst>
            </a:pPr>
            <a:r>
              <a:rPr dirty="0" sz="2100" spc="-5">
                <a:latin typeface="Franklin Gothic Book"/>
                <a:cs typeface="Franklin Gothic Book"/>
              </a:rPr>
              <a:t>Self</a:t>
            </a:r>
            <a:r>
              <a:rPr dirty="0" sz="2100" spc="-60">
                <a:latin typeface="Franklin Gothic Book"/>
                <a:cs typeface="Franklin Gothic Book"/>
              </a:rPr>
              <a:t> </a:t>
            </a:r>
            <a:r>
              <a:rPr dirty="0" sz="2100">
                <a:latin typeface="Franklin Gothic Book"/>
                <a:cs typeface="Franklin Gothic Book"/>
              </a:rPr>
              <a:t>check</a:t>
            </a:r>
            <a:endParaRPr sz="2100">
              <a:latin typeface="Franklin Gothic Book"/>
              <a:cs typeface="Franklin Gothic Book"/>
            </a:endParaRPr>
          </a:p>
          <a:p>
            <a:pPr lvl="1" marL="462280" indent="-266700">
              <a:lnSpc>
                <a:spcPct val="100000"/>
              </a:lnSpc>
              <a:spcBef>
                <a:spcPts val="1900"/>
              </a:spcBef>
              <a:buChar char="−"/>
              <a:tabLst>
                <a:tab pos="462280" algn="l"/>
              </a:tabLst>
            </a:pPr>
            <a:r>
              <a:rPr dirty="0" sz="2100">
                <a:latin typeface="Franklin Gothic Book"/>
                <a:cs typeface="Franklin Gothic Book"/>
              </a:rPr>
              <a:t>Ev</a:t>
            </a:r>
            <a:r>
              <a:rPr dirty="0" sz="2100" spc="5">
                <a:latin typeface="Franklin Gothic Book"/>
                <a:cs typeface="Franklin Gothic Book"/>
              </a:rPr>
              <a:t>a</a:t>
            </a:r>
            <a:r>
              <a:rPr dirty="0" sz="2100" spc="-5">
                <a:latin typeface="Franklin Gothic Book"/>
                <a:cs typeface="Franklin Gothic Book"/>
              </a:rPr>
              <a:t>l</a:t>
            </a:r>
            <a:r>
              <a:rPr dirty="0" sz="2100">
                <a:latin typeface="Franklin Gothic Book"/>
                <a:cs typeface="Franklin Gothic Book"/>
              </a:rPr>
              <a:t>u</a:t>
            </a:r>
            <a:r>
              <a:rPr dirty="0" sz="2100" spc="5">
                <a:latin typeface="Franklin Gothic Book"/>
                <a:cs typeface="Franklin Gothic Book"/>
              </a:rPr>
              <a:t>a</a:t>
            </a:r>
            <a:r>
              <a:rPr dirty="0" sz="2100">
                <a:latin typeface="Franklin Gothic Book"/>
                <a:cs typeface="Franklin Gothic Book"/>
              </a:rPr>
              <a:t>t</a:t>
            </a:r>
            <a:r>
              <a:rPr dirty="0" sz="2100" spc="-5">
                <a:latin typeface="Franklin Gothic Book"/>
                <a:cs typeface="Franklin Gothic Book"/>
              </a:rPr>
              <a:t>i</a:t>
            </a:r>
            <a:r>
              <a:rPr dirty="0" sz="2100">
                <a:latin typeface="Franklin Gothic Book"/>
                <a:cs typeface="Franklin Gothic Book"/>
              </a:rPr>
              <a:t>on</a:t>
            </a:r>
            <a:endParaRPr sz="21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1864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200" spc="-5">
                <a:latin typeface="Franklin Gothic Book"/>
                <a:cs typeface="Franklin Gothic Book"/>
              </a:rPr>
              <a:t>Guide</a:t>
            </a:r>
            <a:endParaRPr sz="22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1875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200" spc="-5">
                <a:latin typeface="Franklin Gothic Book"/>
                <a:cs typeface="Franklin Gothic Book"/>
              </a:rPr>
              <a:t>Legislation</a:t>
            </a:r>
            <a:endParaRPr sz="22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187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200" spc="-5">
                <a:latin typeface="Franklin Gothic Book"/>
                <a:cs typeface="Franklin Gothic Book"/>
              </a:rPr>
              <a:t>Handouts</a:t>
            </a:r>
            <a:endParaRPr sz="22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97046" y="1508985"/>
            <a:ext cx="3758221" cy="33424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916939" y="4537049"/>
            <a:ext cx="7381875" cy="1214120"/>
          </a:xfrm>
          <a:prstGeom prst="rect">
            <a:avLst/>
          </a:prstGeom>
        </p:spPr>
        <p:txBody>
          <a:bodyPr wrap="square" lIns="0" tIns="1803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20"/>
              </a:spcBef>
            </a:pPr>
            <a:r>
              <a:rPr dirty="0" sz="2000" spc="5">
                <a:latin typeface="Franklin Gothic Book"/>
                <a:cs typeface="Franklin Gothic Book"/>
              </a:rPr>
              <a:t>The </a:t>
            </a:r>
            <a:r>
              <a:rPr dirty="0" sz="2000">
                <a:latin typeface="Franklin Gothic Book"/>
                <a:cs typeface="Franklin Gothic Book"/>
              </a:rPr>
              <a:t>Supervisor (WorkSafe</a:t>
            </a:r>
            <a:r>
              <a:rPr dirty="0" sz="2000" spc="-125">
                <a:latin typeface="Franklin Gothic Book"/>
                <a:cs typeface="Franklin Gothic Book"/>
              </a:rPr>
              <a:t> </a:t>
            </a:r>
            <a:r>
              <a:rPr dirty="0" sz="2000" spc="5">
                <a:latin typeface="Franklin Gothic Book"/>
                <a:cs typeface="Franklin Gothic Book"/>
              </a:rPr>
              <a:t>B.C.)</a:t>
            </a:r>
            <a:endParaRPr sz="2000">
              <a:latin typeface="Franklin Gothic Book"/>
              <a:cs typeface="Franklin Gothic Book"/>
            </a:endParaRPr>
          </a:p>
          <a:p>
            <a:pPr marL="12700" marR="5080">
              <a:lnSpc>
                <a:spcPct val="80000"/>
              </a:lnSpc>
              <a:spcBef>
                <a:spcPts val="1800"/>
              </a:spcBef>
            </a:pPr>
            <a:r>
              <a:rPr dirty="0" u="sng" sz="2000" spc="-5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Franklin Gothic Book"/>
                <a:cs typeface="Franklin Gothic Book"/>
                <a:hlinkClick r:id="rId3"/>
              </a:rPr>
              <a:t>http://www2.worksafebc.com/Publications/Multimedia/Videos.asp? </a:t>
            </a:r>
            <a:r>
              <a:rPr dirty="0" sz="2000" spc="-5">
                <a:solidFill>
                  <a:srgbClr val="009999"/>
                </a:solidFill>
                <a:latin typeface="Franklin Gothic Book"/>
                <a:cs typeface="Franklin Gothic Book"/>
              </a:rPr>
              <a:t> </a:t>
            </a:r>
            <a:r>
              <a:rPr dirty="0" u="sng" sz="200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Franklin Gothic Book"/>
                <a:cs typeface="Franklin Gothic Book"/>
                <a:hlinkClick r:id="rId3"/>
              </a:rPr>
              <a:t>reportid=34280</a:t>
            </a:r>
            <a:endParaRPr sz="2000">
              <a:latin typeface="Franklin Gothic Book"/>
              <a:cs typeface="Franklin Gothic Book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993038" y="769111"/>
            <a:ext cx="123698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/>
              <a:t>Vid</a:t>
            </a:r>
            <a:r>
              <a:rPr dirty="0" sz="4000" spc="10"/>
              <a:t>e</a:t>
            </a:r>
            <a:r>
              <a:rPr dirty="0" sz="4000" spc="-5"/>
              <a:t>o</a:t>
            </a:r>
            <a:endParaRPr sz="40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75183" rIns="0" bIns="0" rtlCol="0" vert="horz">
            <a:spAutoFit/>
          </a:bodyPr>
          <a:lstStyle/>
          <a:p>
            <a:pPr marL="1365885" marR="5080" indent="-719455">
              <a:lnSpc>
                <a:spcPct val="100000"/>
              </a:lnSpc>
              <a:spcBef>
                <a:spcPts val="100"/>
              </a:spcBef>
            </a:pPr>
            <a:r>
              <a:rPr dirty="0"/>
              <a:t>Supervisors’ </a:t>
            </a:r>
            <a:r>
              <a:rPr dirty="0" spc="5"/>
              <a:t>legal duties</a:t>
            </a:r>
            <a:r>
              <a:rPr dirty="0" spc="-135"/>
              <a:t> </a:t>
            </a:r>
            <a:r>
              <a:rPr dirty="0"/>
              <a:t>and  </a:t>
            </a:r>
            <a:r>
              <a:rPr dirty="0" spc="5"/>
              <a:t>required</a:t>
            </a:r>
            <a:r>
              <a:rPr dirty="0" spc="-50"/>
              <a:t> </a:t>
            </a:r>
            <a:r>
              <a:rPr dirty="0"/>
              <a:t>competence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7320280" cy="2159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79400" marR="5080" indent="-2667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Due diligence means taking every precaution  reasonable </a:t>
            </a:r>
            <a:r>
              <a:rPr dirty="0" sz="2400">
                <a:latin typeface="Franklin Gothic Book"/>
                <a:cs typeface="Franklin Gothic Book"/>
              </a:rPr>
              <a:t>in the </a:t>
            </a:r>
            <a:r>
              <a:rPr dirty="0" sz="2400" spc="-5">
                <a:latin typeface="Franklin Gothic Book"/>
                <a:cs typeface="Franklin Gothic Book"/>
              </a:rPr>
              <a:t>circumstances </a:t>
            </a:r>
            <a:r>
              <a:rPr dirty="0" sz="2400">
                <a:latin typeface="Franklin Gothic Book"/>
                <a:cs typeface="Franklin Gothic Book"/>
              </a:rPr>
              <a:t>to avoid both </a:t>
            </a:r>
            <a:r>
              <a:rPr dirty="0" sz="2400" spc="-5">
                <a:latin typeface="Franklin Gothic Book"/>
                <a:cs typeface="Franklin Gothic Book"/>
              </a:rPr>
              <a:t>harm </a:t>
            </a:r>
            <a:r>
              <a:rPr dirty="0" sz="2400">
                <a:latin typeface="Franklin Gothic Book"/>
                <a:cs typeface="Franklin Gothic Book"/>
              </a:rPr>
              <a:t>or  an </a:t>
            </a:r>
            <a:r>
              <a:rPr dirty="0" sz="2400" spc="-5">
                <a:latin typeface="Franklin Gothic Book"/>
                <a:cs typeface="Franklin Gothic Book"/>
              </a:rPr>
              <a:t>offence against </a:t>
            </a:r>
            <a:r>
              <a:rPr dirty="0" sz="2400">
                <a:latin typeface="Franklin Gothic Book"/>
                <a:cs typeface="Franklin Gothic Book"/>
              </a:rPr>
              <a:t>the</a:t>
            </a:r>
            <a:r>
              <a:rPr dirty="0" sz="2400" spc="20">
                <a:latin typeface="Franklin Gothic Book"/>
                <a:cs typeface="Franklin Gothic Book"/>
              </a:rPr>
              <a:t> </a:t>
            </a:r>
            <a:r>
              <a:rPr dirty="0" sz="2400">
                <a:latin typeface="Franklin Gothic Book"/>
                <a:cs typeface="Franklin Gothic Book"/>
              </a:rPr>
              <a:t>law</a:t>
            </a:r>
            <a:endParaRPr sz="2400">
              <a:latin typeface="Franklin Gothic Book"/>
              <a:cs typeface="Franklin Gothic Book"/>
            </a:endParaRPr>
          </a:p>
          <a:p>
            <a:pPr marL="279400" marR="14605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Supervisors must demonstrate they were duly diligent  </a:t>
            </a:r>
            <a:r>
              <a:rPr dirty="0" sz="2400">
                <a:latin typeface="Franklin Gothic Book"/>
                <a:cs typeface="Franklin Gothic Book"/>
              </a:rPr>
              <a:t>in </a:t>
            </a:r>
            <a:r>
              <a:rPr dirty="0" sz="2400" spc="-5">
                <a:latin typeface="Franklin Gothic Book"/>
                <a:cs typeface="Franklin Gothic Book"/>
              </a:rPr>
              <a:t>attempting </a:t>
            </a:r>
            <a:r>
              <a:rPr dirty="0" sz="2400">
                <a:latin typeface="Franklin Gothic Book"/>
                <a:cs typeface="Franklin Gothic Book"/>
              </a:rPr>
              <a:t>to </a:t>
            </a:r>
            <a:r>
              <a:rPr dirty="0" sz="2400" spc="-5">
                <a:latin typeface="Franklin Gothic Book"/>
                <a:cs typeface="Franklin Gothic Book"/>
              </a:rPr>
              <a:t>meet their legal</a:t>
            </a:r>
            <a:r>
              <a:rPr dirty="0" sz="2400" spc="-3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obligation</a:t>
            </a:r>
            <a:endParaRPr sz="24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16707" y="772160"/>
            <a:ext cx="298704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5"/>
              <a:t>Due</a:t>
            </a:r>
            <a:r>
              <a:rPr dirty="0" sz="4000" spc="-80"/>
              <a:t> </a:t>
            </a:r>
            <a:r>
              <a:rPr dirty="0" sz="4000"/>
              <a:t>diligence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6296025" cy="24028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79400" indent="-2667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General </a:t>
            </a:r>
            <a:r>
              <a:rPr dirty="0" sz="2400">
                <a:latin typeface="Franklin Gothic Book"/>
                <a:cs typeface="Franklin Gothic Book"/>
              </a:rPr>
              <a:t>duty of</a:t>
            </a:r>
            <a:r>
              <a:rPr dirty="0" sz="2400" spc="5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care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Regulatory</a:t>
            </a:r>
            <a:r>
              <a:rPr dirty="0" sz="2400" spc="-1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compliance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Doing everything </a:t>
            </a:r>
            <a:r>
              <a:rPr dirty="0" sz="2400">
                <a:latin typeface="Franklin Gothic Book"/>
                <a:cs typeface="Franklin Gothic Book"/>
              </a:rPr>
              <a:t>that is </a:t>
            </a:r>
            <a:r>
              <a:rPr dirty="0" sz="2400" spc="-5">
                <a:latin typeface="Franklin Gothic Book"/>
                <a:cs typeface="Franklin Gothic Book"/>
              </a:rPr>
              <a:t>reasonably</a:t>
            </a:r>
            <a:r>
              <a:rPr dirty="0" sz="240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practicable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Proactive </a:t>
            </a:r>
            <a:r>
              <a:rPr dirty="0" sz="2400">
                <a:latin typeface="Franklin Gothic Book"/>
                <a:cs typeface="Franklin Gothic Book"/>
              </a:rPr>
              <a:t>OHS</a:t>
            </a:r>
            <a:r>
              <a:rPr dirty="0" sz="2400" spc="-45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planning</a:t>
            </a:r>
            <a:endParaRPr sz="24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16707" y="772160"/>
            <a:ext cx="298704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5"/>
              <a:t>Due</a:t>
            </a:r>
            <a:r>
              <a:rPr dirty="0" sz="4000" spc="-80"/>
              <a:t> </a:t>
            </a:r>
            <a:r>
              <a:rPr dirty="0" sz="4000"/>
              <a:t>diligence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20672"/>
            <a:ext cx="7359650" cy="3688715"/>
          </a:xfrm>
          <a:prstGeom prst="rect">
            <a:avLst/>
          </a:prstGeom>
        </p:spPr>
        <p:txBody>
          <a:bodyPr wrap="square" lIns="0" tIns="49530" rIns="0" bIns="0" rtlCol="0" vert="horz">
            <a:spAutoFit/>
          </a:bodyPr>
          <a:lstStyle/>
          <a:p>
            <a:pPr marL="279400" marR="226060" indent="-266700">
              <a:lnSpc>
                <a:spcPts val="2380"/>
              </a:lnSpc>
              <a:spcBef>
                <a:spcPts val="39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200" spc="-10">
                <a:latin typeface="Franklin Gothic Book"/>
                <a:cs typeface="Franklin Gothic Book"/>
              </a:rPr>
              <a:t>Foreseeability </a:t>
            </a:r>
            <a:r>
              <a:rPr dirty="0" sz="2200" spc="-5">
                <a:latin typeface="Franklin Gothic Book"/>
                <a:cs typeface="Franklin Gothic Book"/>
              </a:rPr>
              <a:t>– Could a reasonable person have foreseen  that something </a:t>
            </a:r>
            <a:r>
              <a:rPr dirty="0" sz="2200" spc="-10">
                <a:latin typeface="Franklin Gothic Book"/>
                <a:cs typeface="Franklin Gothic Book"/>
              </a:rPr>
              <a:t>could </a:t>
            </a:r>
            <a:r>
              <a:rPr dirty="0" sz="2200" spc="-5">
                <a:latin typeface="Franklin Gothic Book"/>
                <a:cs typeface="Franklin Gothic Book"/>
              </a:rPr>
              <a:t>go</a:t>
            </a:r>
            <a:r>
              <a:rPr dirty="0" sz="2200">
                <a:latin typeface="Franklin Gothic Book"/>
                <a:cs typeface="Franklin Gothic Book"/>
              </a:rPr>
              <a:t> </a:t>
            </a:r>
            <a:r>
              <a:rPr dirty="0" sz="2200" spc="-5">
                <a:latin typeface="Franklin Gothic Book"/>
                <a:cs typeface="Franklin Gothic Book"/>
              </a:rPr>
              <a:t>wrong?</a:t>
            </a:r>
            <a:endParaRPr sz="22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279400" marR="721995" indent="-266700">
              <a:lnSpc>
                <a:spcPts val="2380"/>
              </a:lnSpc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200" spc="-10">
                <a:latin typeface="Franklin Gothic Book"/>
                <a:cs typeface="Franklin Gothic Book"/>
              </a:rPr>
              <a:t>Preventability </a:t>
            </a:r>
            <a:r>
              <a:rPr dirty="0" sz="2200" spc="-5">
                <a:latin typeface="Franklin Gothic Book"/>
                <a:cs typeface="Franklin Gothic Book"/>
              </a:rPr>
              <a:t>– Was there an opportunity to </a:t>
            </a:r>
            <a:r>
              <a:rPr dirty="0" sz="2200" spc="-10">
                <a:latin typeface="Franklin Gothic Book"/>
                <a:cs typeface="Franklin Gothic Book"/>
              </a:rPr>
              <a:t>prevent  </a:t>
            </a:r>
            <a:r>
              <a:rPr dirty="0" sz="2200" spc="-5">
                <a:latin typeface="Franklin Gothic Book"/>
                <a:cs typeface="Franklin Gothic Book"/>
              </a:rPr>
              <a:t>something from going wrong? If so, was such an effort  made?</a:t>
            </a:r>
            <a:endParaRPr sz="22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279400" marR="1554480" indent="-266700">
              <a:lnSpc>
                <a:spcPts val="2380"/>
              </a:lnSpc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200" spc="-10">
                <a:latin typeface="Franklin Gothic Book"/>
                <a:cs typeface="Franklin Gothic Book"/>
              </a:rPr>
              <a:t>Severity </a:t>
            </a:r>
            <a:r>
              <a:rPr dirty="0" sz="2200" spc="-5">
                <a:latin typeface="Franklin Gothic Book"/>
                <a:cs typeface="Franklin Gothic Book"/>
              </a:rPr>
              <a:t>of the hazard – How </a:t>
            </a:r>
            <a:r>
              <a:rPr dirty="0" sz="2200" spc="-10">
                <a:latin typeface="Franklin Gothic Book"/>
                <a:cs typeface="Franklin Gothic Book"/>
              </a:rPr>
              <a:t>serious </a:t>
            </a:r>
            <a:r>
              <a:rPr dirty="0" sz="2200" spc="-5">
                <a:latin typeface="Franklin Gothic Book"/>
                <a:cs typeface="Franklin Gothic Book"/>
              </a:rPr>
              <a:t>would the  </a:t>
            </a:r>
            <a:r>
              <a:rPr dirty="0" sz="2200" spc="-10">
                <a:latin typeface="Franklin Gothic Book"/>
                <a:cs typeface="Franklin Gothic Book"/>
              </a:rPr>
              <a:t>consequences </a:t>
            </a:r>
            <a:r>
              <a:rPr dirty="0" sz="2200" spc="-5">
                <a:latin typeface="Franklin Gothic Book"/>
                <a:cs typeface="Franklin Gothic Book"/>
              </a:rPr>
              <a:t>likely have</a:t>
            </a:r>
            <a:r>
              <a:rPr dirty="0" sz="2200" spc="60">
                <a:latin typeface="Franklin Gothic Book"/>
                <a:cs typeface="Franklin Gothic Book"/>
              </a:rPr>
              <a:t> </a:t>
            </a:r>
            <a:r>
              <a:rPr dirty="0" sz="2200" spc="-10">
                <a:latin typeface="Franklin Gothic Book"/>
                <a:cs typeface="Franklin Gothic Book"/>
              </a:rPr>
              <a:t>been?</a:t>
            </a:r>
            <a:endParaRPr sz="22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279400" marR="5080" indent="-266700">
              <a:lnSpc>
                <a:spcPts val="2380"/>
              </a:lnSpc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200" spc="-10">
                <a:latin typeface="Franklin Gothic Book"/>
                <a:cs typeface="Franklin Gothic Book"/>
              </a:rPr>
              <a:t>Control </a:t>
            </a:r>
            <a:r>
              <a:rPr dirty="0" sz="2200" spc="-5">
                <a:latin typeface="Franklin Gothic Book"/>
                <a:cs typeface="Franklin Gothic Book"/>
              </a:rPr>
              <a:t>– Who was in the best position to </a:t>
            </a:r>
            <a:r>
              <a:rPr dirty="0" sz="2200" spc="-10">
                <a:latin typeface="Franklin Gothic Book"/>
                <a:cs typeface="Franklin Gothic Book"/>
              </a:rPr>
              <a:t>prevent </a:t>
            </a:r>
            <a:r>
              <a:rPr dirty="0" sz="2200" spc="-5">
                <a:latin typeface="Franklin Gothic Book"/>
                <a:cs typeface="Franklin Gothic Book"/>
              </a:rPr>
              <a:t>what went  wrong?</a:t>
            </a:r>
            <a:endParaRPr sz="22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2670" y="772160"/>
            <a:ext cx="4072254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5"/>
              <a:t>Proactive</a:t>
            </a:r>
            <a:r>
              <a:rPr dirty="0" sz="4000" spc="-45"/>
              <a:t> </a:t>
            </a:r>
            <a:r>
              <a:rPr dirty="0" sz="4000" spc="-5"/>
              <a:t>planning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20672"/>
            <a:ext cx="2918460" cy="38417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200">
                <a:latin typeface="Franklin Gothic Book"/>
                <a:cs typeface="Franklin Gothic Book"/>
              </a:rPr>
              <a:t>Key</a:t>
            </a:r>
            <a:r>
              <a:rPr dirty="0" sz="2200" spc="-15">
                <a:latin typeface="Franklin Gothic Book"/>
                <a:cs typeface="Franklin Gothic Book"/>
              </a:rPr>
              <a:t> </a:t>
            </a:r>
            <a:r>
              <a:rPr dirty="0" sz="2200">
                <a:latin typeface="Franklin Gothic Book"/>
                <a:cs typeface="Franklin Gothic Book"/>
              </a:rPr>
              <a:t>elements:</a:t>
            </a:r>
            <a:endParaRPr sz="2200">
              <a:latin typeface="Franklin Gothic Book"/>
              <a:cs typeface="Franklin Gothic Book"/>
            </a:endParaRPr>
          </a:p>
          <a:p>
            <a:pPr marL="462280" indent="-266700">
              <a:lnSpc>
                <a:spcPct val="100000"/>
              </a:lnSpc>
              <a:spcBef>
                <a:spcPts val="1550"/>
              </a:spcBef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100" spc="-5">
                <a:latin typeface="Franklin Gothic Book"/>
                <a:cs typeface="Franklin Gothic Book"/>
              </a:rPr>
              <a:t>Policies</a:t>
            </a:r>
            <a:endParaRPr sz="2100">
              <a:latin typeface="Franklin Gothic Book"/>
              <a:cs typeface="Franklin Gothic Book"/>
            </a:endParaRPr>
          </a:p>
          <a:p>
            <a:pPr marL="462280" indent="-266700">
              <a:lnSpc>
                <a:spcPct val="100000"/>
              </a:lnSpc>
              <a:spcBef>
                <a:spcPts val="2150"/>
              </a:spcBef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100" spc="-5">
                <a:latin typeface="Franklin Gothic Book"/>
                <a:cs typeface="Franklin Gothic Book"/>
              </a:rPr>
              <a:t>Training</a:t>
            </a:r>
            <a:endParaRPr sz="2100">
              <a:latin typeface="Franklin Gothic Book"/>
              <a:cs typeface="Franklin Gothic Book"/>
            </a:endParaRPr>
          </a:p>
          <a:p>
            <a:pPr marL="462280" indent="-266700">
              <a:lnSpc>
                <a:spcPct val="100000"/>
              </a:lnSpc>
              <a:spcBef>
                <a:spcPts val="2145"/>
              </a:spcBef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100" spc="-5">
                <a:latin typeface="Franklin Gothic Book"/>
                <a:cs typeface="Franklin Gothic Book"/>
              </a:rPr>
              <a:t>Orientation</a:t>
            </a:r>
            <a:endParaRPr sz="2100">
              <a:latin typeface="Franklin Gothic Book"/>
              <a:cs typeface="Franklin Gothic Book"/>
            </a:endParaRPr>
          </a:p>
          <a:p>
            <a:pPr marL="462280" indent="-266700">
              <a:lnSpc>
                <a:spcPct val="100000"/>
              </a:lnSpc>
              <a:spcBef>
                <a:spcPts val="2150"/>
              </a:spcBef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100" spc="-5">
                <a:latin typeface="Franklin Gothic Book"/>
                <a:cs typeface="Franklin Gothic Book"/>
              </a:rPr>
              <a:t>Procedures</a:t>
            </a:r>
            <a:endParaRPr sz="2100">
              <a:latin typeface="Franklin Gothic Book"/>
              <a:cs typeface="Franklin Gothic Book"/>
            </a:endParaRPr>
          </a:p>
          <a:p>
            <a:pPr marL="462280" indent="-266700">
              <a:lnSpc>
                <a:spcPct val="100000"/>
              </a:lnSpc>
              <a:spcBef>
                <a:spcPts val="2150"/>
              </a:spcBef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100">
                <a:latin typeface="Franklin Gothic Book"/>
                <a:cs typeface="Franklin Gothic Book"/>
              </a:rPr>
              <a:t>Evaluate and</a:t>
            </a:r>
            <a:r>
              <a:rPr dirty="0" sz="2100" spc="-100">
                <a:latin typeface="Franklin Gothic Book"/>
                <a:cs typeface="Franklin Gothic Book"/>
              </a:rPr>
              <a:t> </a:t>
            </a:r>
            <a:r>
              <a:rPr dirty="0" sz="2100" spc="-5">
                <a:latin typeface="Franklin Gothic Book"/>
                <a:cs typeface="Franklin Gothic Book"/>
              </a:rPr>
              <a:t>improve</a:t>
            </a:r>
            <a:endParaRPr sz="2100">
              <a:latin typeface="Franklin Gothic Book"/>
              <a:cs typeface="Franklin Gothic Book"/>
            </a:endParaRPr>
          </a:p>
          <a:p>
            <a:pPr marL="462280" indent="-266700">
              <a:lnSpc>
                <a:spcPct val="100000"/>
              </a:lnSpc>
              <a:spcBef>
                <a:spcPts val="2145"/>
              </a:spcBef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100" spc="-5">
                <a:latin typeface="Franklin Gothic Book"/>
                <a:cs typeface="Franklin Gothic Book"/>
              </a:rPr>
              <a:t>Implementation</a:t>
            </a:r>
            <a:endParaRPr sz="21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89530" y="772160"/>
            <a:ext cx="504063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5"/>
              <a:t>Due </a:t>
            </a:r>
            <a:r>
              <a:rPr dirty="0" sz="4000"/>
              <a:t>diligence</a:t>
            </a:r>
            <a:r>
              <a:rPr dirty="0" sz="4000" spc="-90"/>
              <a:t> </a:t>
            </a:r>
            <a:r>
              <a:rPr dirty="0" sz="4000" spc="-5"/>
              <a:t>checklist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5046345" cy="3592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5">
                <a:latin typeface="Franklin Gothic Book"/>
                <a:cs typeface="Franklin Gothic Book"/>
              </a:rPr>
              <a:t>As </a:t>
            </a:r>
            <a:r>
              <a:rPr dirty="0" sz="2400">
                <a:latin typeface="Franklin Gothic Book"/>
                <a:cs typeface="Franklin Gothic Book"/>
              </a:rPr>
              <a:t>a supervisor, </a:t>
            </a:r>
            <a:r>
              <a:rPr dirty="0" sz="2400" spc="5">
                <a:latin typeface="Franklin Gothic Book"/>
                <a:cs typeface="Franklin Gothic Book"/>
              </a:rPr>
              <a:t>do</a:t>
            </a:r>
            <a:r>
              <a:rPr dirty="0" sz="2400" spc="-65">
                <a:latin typeface="Franklin Gothic Book"/>
                <a:cs typeface="Franklin Gothic Book"/>
              </a:rPr>
              <a:t> </a:t>
            </a:r>
            <a:r>
              <a:rPr dirty="0" sz="2400" spc="5">
                <a:latin typeface="Franklin Gothic Book"/>
                <a:cs typeface="Franklin Gothic Book"/>
              </a:rPr>
              <a:t>you:</a:t>
            </a:r>
            <a:endParaRPr sz="2400">
              <a:latin typeface="Franklin Gothic Book"/>
              <a:cs typeface="Franklin Gothic Book"/>
            </a:endParaRPr>
          </a:p>
          <a:p>
            <a:pPr marL="462280" indent="-266700">
              <a:lnSpc>
                <a:spcPct val="100000"/>
              </a:lnSpc>
              <a:spcBef>
                <a:spcPts val="1800"/>
              </a:spcBef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300" spc="-5">
                <a:latin typeface="Franklin Gothic Book"/>
                <a:cs typeface="Franklin Gothic Book"/>
              </a:rPr>
              <a:t>Demonstrate commitment?</a:t>
            </a:r>
            <a:endParaRPr sz="23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462280" indent="-266700">
              <a:lnSpc>
                <a:spcPct val="100000"/>
              </a:lnSpc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300" spc="-5">
                <a:latin typeface="Franklin Gothic Book"/>
                <a:cs typeface="Franklin Gothic Book"/>
              </a:rPr>
              <a:t>Identify, </a:t>
            </a:r>
            <a:r>
              <a:rPr dirty="0" sz="2300">
                <a:latin typeface="Franklin Gothic Book"/>
                <a:cs typeface="Franklin Gothic Book"/>
              </a:rPr>
              <a:t>assess and </a:t>
            </a:r>
            <a:r>
              <a:rPr dirty="0" sz="2300" spc="-5">
                <a:latin typeface="Franklin Gothic Book"/>
                <a:cs typeface="Franklin Gothic Book"/>
              </a:rPr>
              <a:t>control</a:t>
            </a:r>
            <a:r>
              <a:rPr dirty="0" sz="2300" spc="-65">
                <a:latin typeface="Franklin Gothic Book"/>
                <a:cs typeface="Franklin Gothic Book"/>
              </a:rPr>
              <a:t> </a:t>
            </a:r>
            <a:r>
              <a:rPr dirty="0" sz="2300">
                <a:latin typeface="Franklin Gothic Book"/>
                <a:cs typeface="Franklin Gothic Book"/>
              </a:rPr>
              <a:t>hazards?</a:t>
            </a:r>
            <a:endParaRPr sz="23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462280" indent="-2667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300">
                <a:latin typeface="Franklin Gothic Book"/>
                <a:cs typeface="Franklin Gothic Book"/>
              </a:rPr>
              <a:t>Prepare for</a:t>
            </a:r>
            <a:r>
              <a:rPr dirty="0" sz="2300" spc="-20">
                <a:latin typeface="Franklin Gothic Book"/>
                <a:cs typeface="Franklin Gothic Book"/>
              </a:rPr>
              <a:t> </a:t>
            </a:r>
            <a:r>
              <a:rPr dirty="0" sz="2300" spc="-5">
                <a:latin typeface="Franklin Gothic Book"/>
                <a:cs typeface="Franklin Gothic Book"/>
              </a:rPr>
              <a:t>emergencies?</a:t>
            </a:r>
            <a:endParaRPr sz="23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462280" indent="-266700">
              <a:lnSpc>
                <a:spcPct val="100000"/>
              </a:lnSpc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300" spc="-5">
                <a:latin typeface="Franklin Gothic Book"/>
                <a:cs typeface="Franklin Gothic Book"/>
              </a:rPr>
              <a:t>Assign</a:t>
            </a:r>
            <a:r>
              <a:rPr dirty="0" sz="2300" spc="-20">
                <a:latin typeface="Franklin Gothic Book"/>
                <a:cs typeface="Franklin Gothic Book"/>
              </a:rPr>
              <a:t> </a:t>
            </a:r>
            <a:r>
              <a:rPr dirty="0" sz="2300" spc="-5">
                <a:latin typeface="Franklin Gothic Book"/>
                <a:cs typeface="Franklin Gothic Book"/>
              </a:rPr>
              <a:t>responsibilities?</a:t>
            </a:r>
            <a:endParaRPr sz="23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462280" indent="-2667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300" spc="-5">
                <a:latin typeface="Franklin Gothic Book"/>
                <a:cs typeface="Franklin Gothic Book"/>
              </a:rPr>
              <a:t>Conduct </a:t>
            </a:r>
            <a:r>
              <a:rPr dirty="0" sz="2300">
                <a:latin typeface="Franklin Gothic Book"/>
                <a:cs typeface="Franklin Gothic Book"/>
              </a:rPr>
              <a:t>regular</a:t>
            </a:r>
            <a:r>
              <a:rPr dirty="0" sz="2300" spc="15">
                <a:latin typeface="Franklin Gothic Book"/>
                <a:cs typeface="Franklin Gothic Book"/>
              </a:rPr>
              <a:t> </a:t>
            </a:r>
            <a:r>
              <a:rPr dirty="0" sz="2300" spc="-5">
                <a:latin typeface="Franklin Gothic Book"/>
                <a:cs typeface="Franklin Gothic Book"/>
              </a:rPr>
              <a:t>inspections?</a:t>
            </a:r>
            <a:endParaRPr sz="23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89530" y="772160"/>
            <a:ext cx="504063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5"/>
              <a:t>Due </a:t>
            </a:r>
            <a:r>
              <a:rPr dirty="0" sz="4000"/>
              <a:t>diligence</a:t>
            </a:r>
            <a:r>
              <a:rPr dirty="0" sz="4000" spc="-90"/>
              <a:t> </a:t>
            </a:r>
            <a:r>
              <a:rPr dirty="0" sz="4000" spc="-5"/>
              <a:t>checklist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6458585" cy="3592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5">
                <a:latin typeface="Franklin Gothic Book"/>
                <a:cs typeface="Franklin Gothic Book"/>
              </a:rPr>
              <a:t>As </a:t>
            </a:r>
            <a:r>
              <a:rPr dirty="0" sz="2400">
                <a:latin typeface="Franklin Gothic Book"/>
                <a:cs typeface="Franklin Gothic Book"/>
              </a:rPr>
              <a:t>a supervisor, </a:t>
            </a:r>
            <a:r>
              <a:rPr dirty="0" sz="2400" spc="5">
                <a:latin typeface="Franklin Gothic Book"/>
                <a:cs typeface="Franklin Gothic Book"/>
              </a:rPr>
              <a:t>do</a:t>
            </a:r>
            <a:r>
              <a:rPr dirty="0" sz="2400" spc="-65">
                <a:latin typeface="Franklin Gothic Book"/>
                <a:cs typeface="Franklin Gothic Book"/>
              </a:rPr>
              <a:t> </a:t>
            </a:r>
            <a:r>
              <a:rPr dirty="0" sz="2400" spc="5">
                <a:latin typeface="Franklin Gothic Book"/>
                <a:cs typeface="Franklin Gothic Book"/>
              </a:rPr>
              <a:t>you:</a:t>
            </a:r>
            <a:endParaRPr sz="2400">
              <a:latin typeface="Franklin Gothic Book"/>
              <a:cs typeface="Franklin Gothic Book"/>
            </a:endParaRPr>
          </a:p>
          <a:p>
            <a:pPr marL="462280" indent="-266700">
              <a:lnSpc>
                <a:spcPct val="100000"/>
              </a:lnSpc>
              <a:spcBef>
                <a:spcPts val="1800"/>
              </a:spcBef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300" spc="-5">
                <a:latin typeface="Franklin Gothic Book"/>
                <a:cs typeface="Franklin Gothic Book"/>
              </a:rPr>
              <a:t>Control chemicals </a:t>
            </a:r>
            <a:r>
              <a:rPr dirty="0" sz="2300">
                <a:latin typeface="Franklin Gothic Book"/>
                <a:cs typeface="Franklin Gothic Book"/>
              </a:rPr>
              <a:t>and </a:t>
            </a:r>
            <a:r>
              <a:rPr dirty="0" sz="2300" spc="-5">
                <a:latin typeface="Franklin Gothic Book"/>
                <a:cs typeface="Franklin Gothic Book"/>
              </a:rPr>
              <a:t>biological</a:t>
            </a:r>
            <a:r>
              <a:rPr dirty="0" sz="2300" spc="-30">
                <a:latin typeface="Franklin Gothic Book"/>
                <a:cs typeface="Franklin Gothic Book"/>
              </a:rPr>
              <a:t> </a:t>
            </a:r>
            <a:r>
              <a:rPr dirty="0" sz="2300">
                <a:latin typeface="Franklin Gothic Book"/>
                <a:cs typeface="Franklin Gothic Book"/>
              </a:rPr>
              <a:t>substances?</a:t>
            </a:r>
            <a:endParaRPr sz="23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462280" indent="-266700">
              <a:lnSpc>
                <a:spcPct val="100000"/>
              </a:lnSpc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300">
                <a:latin typeface="Franklin Gothic Book"/>
                <a:cs typeface="Franklin Gothic Book"/>
              </a:rPr>
              <a:t>Ensure workers </a:t>
            </a:r>
            <a:r>
              <a:rPr dirty="0" sz="2300" spc="-5">
                <a:latin typeface="Franklin Gothic Book"/>
                <a:cs typeface="Franklin Gothic Book"/>
              </a:rPr>
              <a:t>receive orientation </a:t>
            </a:r>
            <a:r>
              <a:rPr dirty="0" sz="2300">
                <a:latin typeface="Franklin Gothic Book"/>
                <a:cs typeface="Franklin Gothic Book"/>
              </a:rPr>
              <a:t>and</a:t>
            </a:r>
            <a:r>
              <a:rPr dirty="0" sz="2300" spc="40">
                <a:latin typeface="Franklin Gothic Book"/>
                <a:cs typeface="Franklin Gothic Book"/>
              </a:rPr>
              <a:t> </a:t>
            </a:r>
            <a:r>
              <a:rPr dirty="0" sz="2300" spc="-5">
                <a:latin typeface="Franklin Gothic Book"/>
                <a:cs typeface="Franklin Gothic Book"/>
              </a:rPr>
              <a:t>training?</a:t>
            </a:r>
            <a:endParaRPr sz="23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462280" indent="-2667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300" spc="-5">
                <a:latin typeface="Franklin Gothic Book"/>
                <a:cs typeface="Franklin Gothic Book"/>
              </a:rPr>
              <a:t>Investigate</a:t>
            </a:r>
            <a:r>
              <a:rPr dirty="0" sz="2300" spc="-15">
                <a:latin typeface="Franklin Gothic Book"/>
                <a:cs typeface="Franklin Gothic Book"/>
              </a:rPr>
              <a:t> </a:t>
            </a:r>
            <a:r>
              <a:rPr dirty="0" sz="2300" spc="-5">
                <a:latin typeface="Franklin Gothic Book"/>
                <a:cs typeface="Franklin Gothic Book"/>
              </a:rPr>
              <a:t>incidents?</a:t>
            </a:r>
            <a:endParaRPr sz="23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462280" indent="-266700">
              <a:lnSpc>
                <a:spcPct val="100000"/>
              </a:lnSpc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300" spc="-5">
                <a:latin typeface="Franklin Gothic Book"/>
                <a:cs typeface="Franklin Gothic Book"/>
              </a:rPr>
              <a:t>Involve </a:t>
            </a:r>
            <a:r>
              <a:rPr dirty="0" sz="2300">
                <a:latin typeface="Franklin Gothic Book"/>
                <a:cs typeface="Franklin Gothic Book"/>
              </a:rPr>
              <a:t>your workers </a:t>
            </a:r>
            <a:r>
              <a:rPr dirty="0" sz="2300" spc="-5">
                <a:latin typeface="Franklin Gothic Book"/>
                <a:cs typeface="Franklin Gothic Book"/>
              </a:rPr>
              <a:t>in </a:t>
            </a:r>
            <a:r>
              <a:rPr dirty="0" sz="2300">
                <a:latin typeface="Franklin Gothic Book"/>
                <a:cs typeface="Franklin Gothic Book"/>
              </a:rPr>
              <a:t>health and</a:t>
            </a:r>
            <a:r>
              <a:rPr dirty="0" sz="2300" spc="-60">
                <a:latin typeface="Franklin Gothic Book"/>
                <a:cs typeface="Franklin Gothic Book"/>
              </a:rPr>
              <a:t> </a:t>
            </a:r>
            <a:r>
              <a:rPr dirty="0" sz="2300">
                <a:latin typeface="Franklin Gothic Book"/>
                <a:cs typeface="Franklin Gothic Book"/>
              </a:rPr>
              <a:t>safety?</a:t>
            </a:r>
            <a:endParaRPr sz="23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462280" indent="-2667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300">
                <a:latin typeface="Franklin Gothic Book"/>
                <a:cs typeface="Franklin Gothic Book"/>
              </a:rPr>
              <a:t>Evaluate and </a:t>
            </a:r>
            <a:r>
              <a:rPr dirty="0" sz="2300" spc="-5">
                <a:latin typeface="Franklin Gothic Book"/>
                <a:cs typeface="Franklin Gothic Book"/>
              </a:rPr>
              <a:t>revise </a:t>
            </a:r>
            <a:r>
              <a:rPr dirty="0" sz="2300">
                <a:latin typeface="Franklin Gothic Book"/>
                <a:cs typeface="Franklin Gothic Book"/>
              </a:rPr>
              <a:t>your </a:t>
            </a:r>
            <a:r>
              <a:rPr dirty="0" sz="2300" spc="-5">
                <a:latin typeface="Franklin Gothic Book"/>
                <a:cs typeface="Franklin Gothic Book"/>
              </a:rPr>
              <a:t>OHS system</a:t>
            </a:r>
            <a:r>
              <a:rPr dirty="0" sz="2300" spc="-30">
                <a:latin typeface="Franklin Gothic Book"/>
                <a:cs typeface="Franklin Gothic Book"/>
              </a:rPr>
              <a:t> </a:t>
            </a:r>
            <a:r>
              <a:rPr dirty="0" sz="2300" spc="-5">
                <a:latin typeface="Franklin Gothic Book"/>
                <a:cs typeface="Franklin Gothic Book"/>
              </a:rPr>
              <a:t>regularly?</a:t>
            </a:r>
            <a:endParaRPr sz="23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34639" y="772160"/>
            <a:ext cx="2552065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/>
              <a:t>Supervisors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793239"/>
            <a:ext cx="7092315" cy="3866515"/>
          </a:xfrm>
          <a:prstGeom prst="rect">
            <a:avLst/>
          </a:prstGeom>
        </p:spPr>
        <p:txBody>
          <a:bodyPr wrap="square" lIns="0" tIns="74295" rIns="0" bIns="0" rtlCol="0" vert="horz">
            <a:spAutoFit/>
          </a:bodyPr>
          <a:lstStyle/>
          <a:p>
            <a:pPr marL="279400" marR="5080" indent="-266700">
              <a:lnSpc>
                <a:spcPct val="80000"/>
              </a:lnSpc>
              <a:spcBef>
                <a:spcPts val="585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000" spc="-5">
                <a:latin typeface="Franklin Gothic Book"/>
                <a:cs typeface="Franklin Gothic Book"/>
              </a:rPr>
              <a:t>Are </a:t>
            </a:r>
            <a:r>
              <a:rPr dirty="0" sz="2000">
                <a:latin typeface="Franklin Gothic Book"/>
                <a:cs typeface="Franklin Gothic Book"/>
              </a:rPr>
              <a:t>agents of </a:t>
            </a:r>
            <a:r>
              <a:rPr dirty="0" sz="2000" spc="-5">
                <a:latin typeface="Franklin Gothic Book"/>
                <a:cs typeface="Franklin Gothic Book"/>
              </a:rPr>
              <a:t>employer </a:t>
            </a:r>
            <a:r>
              <a:rPr dirty="0" sz="2000">
                <a:latin typeface="Franklin Gothic Book"/>
                <a:cs typeface="Franklin Gothic Book"/>
              </a:rPr>
              <a:t>and </a:t>
            </a:r>
            <a:r>
              <a:rPr dirty="0" sz="2000" spc="-5">
                <a:latin typeface="Franklin Gothic Book"/>
                <a:cs typeface="Franklin Gothic Book"/>
              </a:rPr>
              <a:t>assigned significant responsibilities  for</a:t>
            </a:r>
            <a:r>
              <a:rPr dirty="0" sz="2000" spc="-15">
                <a:latin typeface="Franklin Gothic Book"/>
                <a:cs typeface="Franklin Gothic Book"/>
              </a:rPr>
              <a:t> </a:t>
            </a:r>
            <a:r>
              <a:rPr dirty="0" sz="2000" spc="-5">
                <a:latin typeface="Franklin Gothic Book"/>
                <a:cs typeface="Franklin Gothic Book"/>
              </a:rPr>
              <a:t>OHS</a:t>
            </a:r>
            <a:endParaRPr sz="20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192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000" spc="-5">
                <a:latin typeface="Franklin Gothic Book"/>
                <a:cs typeface="Franklin Gothic Book"/>
              </a:rPr>
              <a:t>Are in </a:t>
            </a:r>
            <a:r>
              <a:rPr dirty="0" sz="2000">
                <a:latin typeface="Franklin Gothic Book"/>
                <a:cs typeface="Franklin Gothic Book"/>
              </a:rPr>
              <a:t>a </a:t>
            </a:r>
            <a:r>
              <a:rPr dirty="0" sz="2000" spc="-5">
                <a:latin typeface="Franklin Gothic Book"/>
                <a:cs typeface="Franklin Gothic Book"/>
              </a:rPr>
              <a:t>position to</a:t>
            </a:r>
            <a:r>
              <a:rPr dirty="0" sz="2000">
                <a:latin typeface="Franklin Gothic Book"/>
                <a:cs typeface="Franklin Gothic Book"/>
              </a:rPr>
              <a:t> </a:t>
            </a:r>
            <a:r>
              <a:rPr dirty="0" sz="2000" spc="-5">
                <a:latin typeface="Franklin Gothic Book"/>
                <a:cs typeface="Franklin Gothic Book"/>
              </a:rPr>
              <a:t>directly:</a:t>
            </a:r>
            <a:endParaRPr sz="2000">
              <a:latin typeface="Franklin Gothic Book"/>
              <a:cs typeface="Franklin Gothic Book"/>
            </a:endParaRPr>
          </a:p>
          <a:p>
            <a:pPr lvl="1" marL="462280" indent="-266700">
              <a:lnSpc>
                <a:spcPct val="100000"/>
              </a:lnSpc>
              <a:spcBef>
                <a:spcPts val="1920"/>
              </a:spcBef>
              <a:buChar char="−"/>
              <a:tabLst>
                <a:tab pos="462280" algn="l"/>
              </a:tabLst>
            </a:pPr>
            <a:r>
              <a:rPr dirty="0" sz="2000">
                <a:latin typeface="Franklin Gothic Book"/>
                <a:cs typeface="Franklin Gothic Book"/>
              </a:rPr>
              <a:t>Identify </a:t>
            </a:r>
            <a:r>
              <a:rPr dirty="0" sz="2000" spc="-5">
                <a:latin typeface="Franklin Gothic Book"/>
                <a:cs typeface="Franklin Gothic Book"/>
              </a:rPr>
              <a:t>hazards </a:t>
            </a:r>
            <a:r>
              <a:rPr dirty="0" sz="2000">
                <a:latin typeface="Franklin Gothic Book"/>
                <a:cs typeface="Franklin Gothic Book"/>
              </a:rPr>
              <a:t>on </a:t>
            </a:r>
            <a:r>
              <a:rPr dirty="0" sz="2000" spc="-5">
                <a:latin typeface="Franklin Gothic Book"/>
                <a:cs typeface="Franklin Gothic Book"/>
              </a:rPr>
              <a:t>the</a:t>
            </a:r>
            <a:r>
              <a:rPr dirty="0" sz="2000" spc="-45">
                <a:latin typeface="Franklin Gothic Book"/>
                <a:cs typeface="Franklin Gothic Book"/>
              </a:rPr>
              <a:t> </a:t>
            </a:r>
            <a:r>
              <a:rPr dirty="0" sz="2000">
                <a:latin typeface="Franklin Gothic Book"/>
                <a:cs typeface="Franklin Gothic Book"/>
              </a:rPr>
              <a:t>job</a:t>
            </a:r>
            <a:endParaRPr sz="2000">
              <a:latin typeface="Franklin Gothic Book"/>
              <a:cs typeface="Franklin Gothic Book"/>
            </a:endParaRPr>
          </a:p>
          <a:p>
            <a:pPr lvl="1" marL="462280" indent="-266700">
              <a:lnSpc>
                <a:spcPct val="100000"/>
              </a:lnSpc>
              <a:spcBef>
                <a:spcPts val="1920"/>
              </a:spcBef>
              <a:buChar char="−"/>
              <a:tabLst>
                <a:tab pos="462280" algn="l"/>
              </a:tabLst>
            </a:pPr>
            <a:r>
              <a:rPr dirty="0" sz="2000">
                <a:latin typeface="Franklin Gothic Book"/>
                <a:cs typeface="Franklin Gothic Book"/>
              </a:rPr>
              <a:t>Handle concerns</a:t>
            </a:r>
            <a:endParaRPr sz="2000">
              <a:latin typeface="Franklin Gothic Book"/>
              <a:cs typeface="Franklin Gothic Book"/>
            </a:endParaRPr>
          </a:p>
          <a:p>
            <a:pPr lvl="1" marL="462280" indent="-266700">
              <a:lnSpc>
                <a:spcPct val="100000"/>
              </a:lnSpc>
              <a:spcBef>
                <a:spcPts val="1920"/>
              </a:spcBef>
              <a:buChar char="−"/>
              <a:tabLst>
                <a:tab pos="462280" algn="l"/>
              </a:tabLst>
            </a:pPr>
            <a:r>
              <a:rPr dirty="0" sz="2000" spc="-5">
                <a:latin typeface="Franklin Gothic Book"/>
                <a:cs typeface="Franklin Gothic Book"/>
              </a:rPr>
              <a:t>Assess risk </a:t>
            </a:r>
            <a:r>
              <a:rPr dirty="0" sz="2000">
                <a:latin typeface="Franklin Gothic Book"/>
                <a:cs typeface="Franklin Gothic Book"/>
              </a:rPr>
              <a:t>and make</a:t>
            </a:r>
            <a:r>
              <a:rPr dirty="0" sz="2000" spc="-20">
                <a:latin typeface="Franklin Gothic Book"/>
                <a:cs typeface="Franklin Gothic Book"/>
              </a:rPr>
              <a:t> </a:t>
            </a:r>
            <a:r>
              <a:rPr dirty="0" sz="2000">
                <a:latin typeface="Franklin Gothic Book"/>
                <a:cs typeface="Franklin Gothic Book"/>
              </a:rPr>
              <a:t>corrections</a:t>
            </a:r>
            <a:endParaRPr sz="2000">
              <a:latin typeface="Franklin Gothic Book"/>
              <a:cs typeface="Franklin Gothic Book"/>
            </a:endParaRPr>
          </a:p>
          <a:p>
            <a:pPr lvl="1" marL="462280" indent="-266700">
              <a:lnSpc>
                <a:spcPct val="100000"/>
              </a:lnSpc>
              <a:spcBef>
                <a:spcPts val="1920"/>
              </a:spcBef>
              <a:buChar char="−"/>
              <a:tabLst>
                <a:tab pos="462280" algn="l"/>
              </a:tabLst>
            </a:pPr>
            <a:r>
              <a:rPr dirty="0" sz="2000" spc="-5">
                <a:latin typeface="Franklin Gothic Book"/>
                <a:cs typeface="Franklin Gothic Book"/>
              </a:rPr>
              <a:t>Enforce safe </a:t>
            </a:r>
            <a:r>
              <a:rPr dirty="0" sz="2000">
                <a:latin typeface="Franklin Gothic Book"/>
                <a:cs typeface="Franklin Gothic Book"/>
              </a:rPr>
              <a:t>work</a:t>
            </a:r>
            <a:r>
              <a:rPr dirty="0" sz="2000" spc="-20">
                <a:latin typeface="Franklin Gothic Book"/>
                <a:cs typeface="Franklin Gothic Book"/>
              </a:rPr>
              <a:t> </a:t>
            </a:r>
            <a:r>
              <a:rPr dirty="0" sz="2000" spc="-5">
                <a:latin typeface="Franklin Gothic Book"/>
                <a:cs typeface="Franklin Gothic Book"/>
              </a:rPr>
              <a:t>procedures</a:t>
            </a:r>
            <a:endParaRPr sz="2000">
              <a:latin typeface="Franklin Gothic Book"/>
              <a:cs typeface="Franklin Gothic Book"/>
            </a:endParaRPr>
          </a:p>
          <a:p>
            <a:pPr lvl="1" marL="462280" indent="-266700">
              <a:lnSpc>
                <a:spcPct val="100000"/>
              </a:lnSpc>
              <a:spcBef>
                <a:spcPts val="1920"/>
              </a:spcBef>
              <a:buChar char="−"/>
              <a:tabLst>
                <a:tab pos="462280" algn="l"/>
              </a:tabLst>
            </a:pPr>
            <a:r>
              <a:rPr dirty="0" sz="2000" spc="-5">
                <a:latin typeface="Franklin Gothic Book"/>
                <a:cs typeface="Franklin Gothic Book"/>
              </a:rPr>
              <a:t>Ensure training </a:t>
            </a:r>
            <a:r>
              <a:rPr dirty="0" sz="2000">
                <a:latin typeface="Franklin Gothic Book"/>
                <a:cs typeface="Franklin Gothic Book"/>
              </a:rPr>
              <a:t>of</a:t>
            </a:r>
            <a:r>
              <a:rPr dirty="0" sz="2000" spc="25">
                <a:latin typeface="Franklin Gothic Book"/>
                <a:cs typeface="Franklin Gothic Book"/>
              </a:rPr>
              <a:t> </a:t>
            </a:r>
            <a:r>
              <a:rPr dirty="0" sz="2000">
                <a:latin typeface="Franklin Gothic Book"/>
                <a:cs typeface="Franklin Gothic Book"/>
              </a:rPr>
              <a:t>workers</a:t>
            </a:r>
            <a:endParaRPr sz="20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7682" y="772160"/>
            <a:ext cx="4643755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/>
              <a:t>Lack of due</a:t>
            </a:r>
            <a:r>
              <a:rPr dirty="0" sz="4000" spc="-110"/>
              <a:t> </a:t>
            </a:r>
            <a:r>
              <a:rPr dirty="0" sz="4000"/>
              <a:t>diligence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7021830" cy="31349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79400" marR="5080" indent="-2667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January 19, 2012: </a:t>
            </a:r>
            <a:r>
              <a:rPr dirty="0" sz="2400">
                <a:latin typeface="Franklin Gothic Book"/>
                <a:cs typeface="Franklin Gothic Book"/>
              </a:rPr>
              <a:t>Saskatoon </a:t>
            </a:r>
            <a:r>
              <a:rPr dirty="0" sz="2400" spc="-5">
                <a:latin typeface="Franklin Gothic Book"/>
                <a:cs typeface="Franklin Gothic Book"/>
              </a:rPr>
              <a:t>construction company  plead guilty </a:t>
            </a:r>
            <a:r>
              <a:rPr dirty="0" sz="2400">
                <a:latin typeface="Franklin Gothic Book"/>
                <a:cs typeface="Franklin Gothic Book"/>
              </a:rPr>
              <a:t>to </a:t>
            </a:r>
            <a:r>
              <a:rPr dirty="0" sz="2400" spc="-5">
                <a:latin typeface="Franklin Gothic Book"/>
                <a:cs typeface="Franklin Gothic Book"/>
              </a:rPr>
              <a:t>one count </a:t>
            </a:r>
            <a:r>
              <a:rPr dirty="0" sz="2400">
                <a:latin typeface="Franklin Gothic Book"/>
                <a:cs typeface="Franklin Gothic Book"/>
              </a:rPr>
              <a:t>for </a:t>
            </a:r>
            <a:r>
              <a:rPr dirty="0" sz="2400" spc="-5">
                <a:latin typeface="Franklin Gothic Book"/>
                <a:cs typeface="Franklin Gothic Book"/>
              </a:rPr>
              <a:t>failure </a:t>
            </a:r>
            <a:r>
              <a:rPr dirty="0" sz="2400">
                <a:latin typeface="Franklin Gothic Book"/>
                <a:cs typeface="Franklin Gothic Book"/>
              </a:rPr>
              <a:t>to </a:t>
            </a:r>
            <a:r>
              <a:rPr dirty="0" sz="2400" spc="-5">
                <a:latin typeface="Franklin Gothic Book"/>
                <a:cs typeface="Franklin Gothic Book"/>
              </a:rPr>
              <a:t>provide  competent and sufficient supervision </a:t>
            </a:r>
            <a:r>
              <a:rPr dirty="0" sz="2400">
                <a:latin typeface="Franklin Gothic Book"/>
                <a:cs typeface="Franklin Gothic Book"/>
              </a:rPr>
              <a:t>to</a:t>
            </a:r>
            <a:r>
              <a:rPr dirty="0" sz="2400" spc="2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workers</a:t>
            </a:r>
            <a:endParaRPr sz="2400">
              <a:latin typeface="Franklin Gothic Book"/>
              <a:cs typeface="Franklin Gothic Book"/>
            </a:endParaRPr>
          </a:p>
          <a:p>
            <a:pPr lvl="1" marL="461645" marR="118745" indent="-266065">
              <a:lnSpc>
                <a:spcPct val="100000"/>
              </a:lnSpc>
              <a:spcBef>
                <a:spcPts val="2405"/>
              </a:spcBef>
              <a:buChar char="−"/>
              <a:tabLst>
                <a:tab pos="462280" algn="l"/>
              </a:tabLst>
            </a:pPr>
            <a:r>
              <a:rPr dirty="0" sz="2300" spc="-5">
                <a:latin typeface="Franklin Gothic Book"/>
                <a:cs typeface="Franklin Gothic Book"/>
              </a:rPr>
              <a:t>During </a:t>
            </a:r>
            <a:r>
              <a:rPr dirty="0" sz="2300">
                <a:latin typeface="Franklin Gothic Book"/>
                <a:cs typeface="Franklin Gothic Book"/>
              </a:rPr>
              <a:t>a </a:t>
            </a:r>
            <a:r>
              <a:rPr dirty="0" sz="2300" spc="-5">
                <a:latin typeface="Franklin Gothic Book"/>
                <a:cs typeface="Franklin Gothic Book"/>
              </a:rPr>
              <a:t>routine inspection </a:t>
            </a:r>
            <a:r>
              <a:rPr dirty="0" sz="2300">
                <a:latin typeface="Franklin Gothic Book"/>
                <a:cs typeface="Franklin Gothic Book"/>
              </a:rPr>
              <a:t>of an </a:t>
            </a:r>
            <a:r>
              <a:rPr dirty="0" sz="2300" spc="-5">
                <a:latin typeface="Franklin Gothic Book"/>
                <a:cs typeface="Franklin Gothic Book"/>
              </a:rPr>
              <a:t>excavation site </a:t>
            </a:r>
            <a:r>
              <a:rPr dirty="0" sz="2300">
                <a:latin typeface="Franklin Gothic Book"/>
                <a:cs typeface="Franklin Gothic Book"/>
              </a:rPr>
              <a:t>on  April 8, 2010, workers were </a:t>
            </a:r>
            <a:r>
              <a:rPr dirty="0" sz="2300" spc="-5">
                <a:latin typeface="Franklin Gothic Book"/>
                <a:cs typeface="Franklin Gothic Book"/>
              </a:rPr>
              <a:t>observed in </a:t>
            </a:r>
            <a:r>
              <a:rPr dirty="0" sz="2300">
                <a:latin typeface="Franklin Gothic Book"/>
                <a:cs typeface="Franklin Gothic Book"/>
              </a:rPr>
              <a:t>a 3.3-metre  deep </a:t>
            </a:r>
            <a:r>
              <a:rPr dirty="0" sz="2300" spc="-5">
                <a:latin typeface="Franklin Gothic Book"/>
                <a:cs typeface="Franklin Gothic Book"/>
              </a:rPr>
              <a:t>trench </a:t>
            </a:r>
            <a:r>
              <a:rPr dirty="0" sz="2300">
                <a:latin typeface="Franklin Gothic Book"/>
                <a:cs typeface="Franklin Gothic Book"/>
              </a:rPr>
              <a:t>that </a:t>
            </a:r>
            <a:r>
              <a:rPr dirty="0" sz="2300" spc="5">
                <a:latin typeface="Franklin Gothic Book"/>
                <a:cs typeface="Franklin Gothic Book"/>
              </a:rPr>
              <a:t>was </a:t>
            </a:r>
            <a:r>
              <a:rPr dirty="0" sz="2300">
                <a:latin typeface="Franklin Gothic Book"/>
                <a:cs typeface="Franklin Gothic Book"/>
              </a:rPr>
              <a:t>not shored</a:t>
            </a:r>
            <a:r>
              <a:rPr dirty="0" sz="2300" spc="-65">
                <a:latin typeface="Franklin Gothic Book"/>
                <a:cs typeface="Franklin Gothic Book"/>
              </a:rPr>
              <a:t> </a:t>
            </a:r>
            <a:r>
              <a:rPr dirty="0" sz="2300">
                <a:latin typeface="Franklin Gothic Book"/>
                <a:cs typeface="Franklin Gothic Book"/>
              </a:rPr>
              <a:t>properly</a:t>
            </a:r>
            <a:endParaRPr sz="2300">
              <a:latin typeface="Franklin Gothic Book"/>
              <a:cs typeface="Franklin Gothic Book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Font typeface="Franklin Gothic Book"/>
              <a:buChar char="−"/>
            </a:pPr>
            <a:endParaRPr sz="2050">
              <a:latin typeface="Times New Roman"/>
              <a:cs typeface="Times New Roman"/>
            </a:endParaRPr>
          </a:p>
          <a:p>
            <a:pPr lvl="1" marL="462280" indent="-266700">
              <a:lnSpc>
                <a:spcPct val="100000"/>
              </a:lnSpc>
              <a:buChar char="−"/>
              <a:tabLst>
                <a:tab pos="462280" algn="l"/>
              </a:tabLst>
            </a:pPr>
            <a:r>
              <a:rPr dirty="0" sz="2300" spc="-5">
                <a:latin typeface="Franklin Gothic Book"/>
                <a:cs typeface="Franklin Gothic Book"/>
              </a:rPr>
              <a:t>Construction company </a:t>
            </a:r>
            <a:r>
              <a:rPr dirty="0" sz="2300">
                <a:latin typeface="Franklin Gothic Book"/>
                <a:cs typeface="Franklin Gothic Book"/>
              </a:rPr>
              <a:t>fined</a:t>
            </a:r>
            <a:r>
              <a:rPr dirty="0" sz="2300" spc="5">
                <a:latin typeface="Franklin Gothic Book"/>
                <a:cs typeface="Franklin Gothic Book"/>
              </a:rPr>
              <a:t> </a:t>
            </a:r>
            <a:r>
              <a:rPr dirty="0" sz="2300">
                <a:latin typeface="Franklin Gothic Book"/>
                <a:cs typeface="Franklin Gothic Book"/>
              </a:rPr>
              <a:t>$7,700</a:t>
            </a:r>
            <a:endParaRPr sz="23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7682" y="772160"/>
            <a:ext cx="4643755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/>
              <a:t>Lack of due</a:t>
            </a:r>
            <a:r>
              <a:rPr dirty="0" sz="4000" spc="-110"/>
              <a:t> </a:t>
            </a:r>
            <a:r>
              <a:rPr dirty="0" sz="4000"/>
              <a:t>diligence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7366634" cy="31349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79400" marR="5080" indent="-2667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>
                <a:latin typeface="Franklin Gothic Book"/>
                <a:cs typeface="Franklin Gothic Book"/>
              </a:rPr>
              <a:t>In </a:t>
            </a:r>
            <a:r>
              <a:rPr dirty="0" sz="2400" spc="-5">
                <a:latin typeface="Franklin Gothic Book"/>
                <a:cs typeface="Franklin Gothic Book"/>
              </a:rPr>
              <a:t>2007 following </a:t>
            </a:r>
            <a:r>
              <a:rPr dirty="0" sz="2400">
                <a:latin typeface="Franklin Gothic Book"/>
                <a:cs typeface="Franklin Gothic Book"/>
              </a:rPr>
              <a:t>two </a:t>
            </a:r>
            <a:r>
              <a:rPr dirty="0" sz="2400" spc="-5">
                <a:latin typeface="Franklin Gothic Book"/>
                <a:cs typeface="Franklin Gothic Book"/>
              </a:rPr>
              <a:t>work-site inspections, </a:t>
            </a:r>
            <a:r>
              <a:rPr dirty="0" sz="2400">
                <a:latin typeface="Franklin Gothic Book"/>
                <a:cs typeface="Franklin Gothic Book"/>
              </a:rPr>
              <a:t>Saskatoon  </a:t>
            </a:r>
            <a:r>
              <a:rPr dirty="0" sz="2400" spc="-5">
                <a:latin typeface="Franklin Gothic Book"/>
                <a:cs typeface="Franklin Gothic Book"/>
              </a:rPr>
              <a:t>construction company fined $3,250 and supervisor  fined $3,250 </a:t>
            </a:r>
            <a:r>
              <a:rPr dirty="0" sz="2400">
                <a:latin typeface="Franklin Gothic Book"/>
                <a:cs typeface="Franklin Gothic Book"/>
              </a:rPr>
              <a:t>for OHS</a:t>
            </a:r>
            <a:r>
              <a:rPr dirty="0" sz="2400" spc="3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violations</a:t>
            </a:r>
            <a:endParaRPr sz="2400">
              <a:latin typeface="Franklin Gothic Book"/>
              <a:cs typeface="Franklin Gothic Book"/>
            </a:endParaRPr>
          </a:p>
          <a:p>
            <a:pPr lvl="1" marL="462280" marR="615315" indent="-266700">
              <a:lnSpc>
                <a:spcPct val="100000"/>
              </a:lnSpc>
              <a:spcBef>
                <a:spcPts val="2405"/>
              </a:spcBef>
              <a:buChar char="−"/>
              <a:tabLst>
                <a:tab pos="462280" algn="l"/>
              </a:tabLst>
            </a:pPr>
            <a:r>
              <a:rPr dirty="0" sz="2300">
                <a:latin typeface="Franklin Gothic Book"/>
                <a:cs typeface="Franklin Gothic Book"/>
              </a:rPr>
              <a:t>Employer </a:t>
            </a:r>
            <a:r>
              <a:rPr dirty="0" sz="2300" spc="-5">
                <a:latin typeface="Franklin Gothic Book"/>
                <a:cs typeface="Franklin Gothic Book"/>
              </a:rPr>
              <a:t>fined </a:t>
            </a:r>
            <a:r>
              <a:rPr dirty="0" sz="2300">
                <a:latin typeface="Franklin Gothic Book"/>
                <a:cs typeface="Franklin Gothic Book"/>
              </a:rPr>
              <a:t>for failing </a:t>
            </a:r>
            <a:r>
              <a:rPr dirty="0" sz="2300" spc="-5">
                <a:latin typeface="Franklin Gothic Book"/>
                <a:cs typeface="Franklin Gothic Book"/>
              </a:rPr>
              <a:t>to </a:t>
            </a:r>
            <a:r>
              <a:rPr dirty="0" sz="2300">
                <a:latin typeface="Franklin Gothic Book"/>
                <a:cs typeface="Franklin Gothic Book"/>
              </a:rPr>
              <a:t>ensure </a:t>
            </a:r>
            <a:r>
              <a:rPr dirty="0" sz="2300" spc="-5">
                <a:latin typeface="Franklin Gothic Book"/>
                <a:cs typeface="Franklin Gothic Book"/>
              </a:rPr>
              <a:t>protection </a:t>
            </a:r>
            <a:r>
              <a:rPr dirty="0" sz="2300">
                <a:latin typeface="Franklin Gothic Book"/>
                <a:cs typeface="Franklin Gothic Book"/>
              </a:rPr>
              <a:t>from  </a:t>
            </a:r>
            <a:r>
              <a:rPr dirty="0" sz="2300" spc="-5">
                <a:latin typeface="Franklin Gothic Book"/>
                <a:cs typeface="Franklin Gothic Book"/>
              </a:rPr>
              <a:t>cave-ins </a:t>
            </a:r>
            <a:r>
              <a:rPr dirty="0" sz="2300">
                <a:latin typeface="Franklin Gothic Book"/>
                <a:cs typeface="Franklin Gothic Book"/>
              </a:rPr>
              <a:t>or </a:t>
            </a:r>
            <a:r>
              <a:rPr dirty="0" sz="2300" spc="-5">
                <a:latin typeface="Franklin Gothic Book"/>
                <a:cs typeface="Franklin Gothic Book"/>
              </a:rPr>
              <a:t>sliding material in </a:t>
            </a:r>
            <a:r>
              <a:rPr dirty="0" sz="2300">
                <a:latin typeface="Franklin Gothic Book"/>
                <a:cs typeface="Franklin Gothic Book"/>
              </a:rPr>
              <a:t>an</a:t>
            </a:r>
            <a:r>
              <a:rPr dirty="0" sz="2300" spc="-40">
                <a:latin typeface="Franklin Gothic Book"/>
                <a:cs typeface="Franklin Gothic Book"/>
              </a:rPr>
              <a:t> </a:t>
            </a:r>
            <a:r>
              <a:rPr dirty="0" sz="2300" spc="-5">
                <a:latin typeface="Franklin Gothic Book"/>
                <a:cs typeface="Franklin Gothic Book"/>
              </a:rPr>
              <a:t>excavation</a:t>
            </a:r>
            <a:endParaRPr sz="2300">
              <a:latin typeface="Franklin Gothic Book"/>
              <a:cs typeface="Franklin Gothic Book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Font typeface="Franklin Gothic Book"/>
              <a:buChar char="−"/>
            </a:pPr>
            <a:endParaRPr sz="2050">
              <a:latin typeface="Times New Roman"/>
              <a:cs typeface="Times New Roman"/>
            </a:endParaRPr>
          </a:p>
          <a:p>
            <a:pPr lvl="1" marL="462280" marR="141605" indent="-266700">
              <a:lnSpc>
                <a:spcPct val="100000"/>
              </a:lnSpc>
              <a:buChar char="−"/>
              <a:tabLst>
                <a:tab pos="462280" algn="l"/>
              </a:tabLst>
            </a:pPr>
            <a:r>
              <a:rPr dirty="0" sz="2300" spc="-5">
                <a:latin typeface="Franklin Gothic Book"/>
                <a:cs typeface="Franklin Gothic Book"/>
              </a:rPr>
              <a:t>Supervisor fined </a:t>
            </a:r>
            <a:r>
              <a:rPr dirty="0" sz="2300">
                <a:latin typeface="Franklin Gothic Book"/>
                <a:cs typeface="Franklin Gothic Book"/>
              </a:rPr>
              <a:t>for failing </a:t>
            </a:r>
            <a:r>
              <a:rPr dirty="0" sz="2300" spc="-5">
                <a:latin typeface="Franklin Gothic Book"/>
                <a:cs typeface="Franklin Gothic Book"/>
              </a:rPr>
              <a:t>to </a:t>
            </a:r>
            <a:r>
              <a:rPr dirty="0" sz="2300">
                <a:latin typeface="Franklin Gothic Book"/>
                <a:cs typeface="Franklin Gothic Book"/>
              </a:rPr>
              <a:t>ensure workers under </a:t>
            </a:r>
            <a:r>
              <a:rPr dirty="0" sz="2300" spc="-5">
                <a:latin typeface="Franklin Gothic Book"/>
                <a:cs typeface="Franklin Gothic Book"/>
              </a:rPr>
              <a:t>his  direction </a:t>
            </a:r>
            <a:r>
              <a:rPr dirty="0" sz="2300">
                <a:latin typeface="Franklin Gothic Book"/>
                <a:cs typeface="Franklin Gothic Book"/>
              </a:rPr>
              <a:t>were </a:t>
            </a:r>
            <a:r>
              <a:rPr dirty="0" sz="2300" spc="-5">
                <a:latin typeface="Franklin Gothic Book"/>
                <a:cs typeface="Franklin Gothic Book"/>
              </a:rPr>
              <a:t>in compliance </a:t>
            </a:r>
            <a:r>
              <a:rPr dirty="0" sz="2300">
                <a:latin typeface="Franklin Gothic Book"/>
                <a:cs typeface="Franklin Gothic Book"/>
              </a:rPr>
              <a:t>with </a:t>
            </a:r>
            <a:r>
              <a:rPr dirty="0" sz="2300" spc="-5">
                <a:latin typeface="Franklin Gothic Book"/>
                <a:cs typeface="Franklin Gothic Book"/>
              </a:rPr>
              <a:t>OHS standards</a:t>
            </a:r>
            <a:endParaRPr sz="23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91867" y="772160"/>
            <a:ext cx="423799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/>
              <a:t>Learning</a:t>
            </a:r>
            <a:r>
              <a:rPr dirty="0" sz="4000" spc="-100"/>
              <a:t> </a:t>
            </a:r>
            <a:r>
              <a:rPr dirty="0" sz="4000"/>
              <a:t>objectives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16100"/>
            <a:ext cx="6817995" cy="3914775"/>
          </a:xfrm>
          <a:prstGeom prst="rect">
            <a:avLst/>
          </a:prstGeom>
        </p:spPr>
        <p:txBody>
          <a:bodyPr wrap="square" lIns="0" tIns="53975" rIns="0" bIns="0" rtlCol="0" vert="horz">
            <a:spAutoFit/>
          </a:bodyPr>
          <a:lstStyle/>
          <a:p>
            <a:pPr marL="279400" marR="641350" indent="-266700">
              <a:lnSpc>
                <a:spcPts val="2590"/>
              </a:lnSpc>
              <a:spcBef>
                <a:spcPts val="425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>
                <a:latin typeface="Franklin Gothic Book"/>
                <a:cs typeface="Franklin Gothic Book"/>
              </a:rPr>
              <a:t>How to </a:t>
            </a:r>
            <a:r>
              <a:rPr dirty="0" sz="2400" spc="-5">
                <a:latin typeface="Franklin Gothic Book"/>
                <a:cs typeface="Franklin Gothic Book"/>
              </a:rPr>
              <a:t>find information </a:t>
            </a:r>
            <a:r>
              <a:rPr dirty="0" sz="2400">
                <a:latin typeface="Franklin Gothic Book"/>
                <a:cs typeface="Franklin Gothic Book"/>
              </a:rPr>
              <a:t>in the </a:t>
            </a:r>
            <a:r>
              <a:rPr dirty="0" sz="2400" spc="-5">
                <a:latin typeface="Franklin Gothic Book"/>
                <a:cs typeface="Franklin Gothic Book"/>
              </a:rPr>
              <a:t>Saskatchewan  Employment Act (SEA), Part </a:t>
            </a:r>
            <a:r>
              <a:rPr dirty="0" sz="2400">
                <a:latin typeface="Franklin Gothic Book"/>
                <a:cs typeface="Franklin Gothic Book"/>
              </a:rPr>
              <a:t>III </a:t>
            </a:r>
            <a:r>
              <a:rPr dirty="0" sz="2400" spc="-5">
                <a:latin typeface="Franklin Gothic Book"/>
                <a:cs typeface="Franklin Gothic Book"/>
              </a:rPr>
              <a:t>and</a:t>
            </a:r>
            <a:r>
              <a:rPr dirty="0" sz="2400" spc="-1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regulations</a:t>
            </a:r>
            <a:endParaRPr sz="2400">
              <a:latin typeface="Franklin Gothic Book"/>
              <a:cs typeface="Franklin Gothic Book"/>
            </a:endParaRPr>
          </a:p>
          <a:p>
            <a:pPr marL="279400" marR="5080" indent="-266700">
              <a:lnSpc>
                <a:spcPts val="2590"/>
              </a:lnSpc>
              <a:spcBef>
                <a:spcPts val="2405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Ability </a:t>
            </a:r>
            <a:r>
              <a:rPr dirty="0" sz="2400">
                <a:latin typeface="Franklin Gothic Book"/>
                <a:cs typeface="Franklin Gothic Book"/>
              </a:rPr>
              <a:t>to </a:t>
            </a:r>
            <a:r>
              <a:rPr dirty="0" sz="2400" spc="-5">
                <a:latin typeface="Franklin Gothic Book"/>
                <a:cs typeface="Franklin Gothic Book"/>
              </a:rPr>
              <a:t>understand </a:t>
            </a:r>
            <a:r>
              <a:rPr dirty="0" sz="2400">
                <a:latin typeface="Franklin Gothic Book"/>
                <a:cs typeface="Franklin Gothic Book"/>
              </a:rPr>
              <a:t>the </a:t>
            </a:r>
            <a:r>
              <a:rPr dirty="0" sz="2400" spc="-5">
                <a:latin typeface="Franklin Gothic Book"/>
                <a:cs typeface="Franklin Gothic Book"/>
              </a:rPr>
              <a:t>principles </a:t>
            </a:r>
            <a:r>
              <a:rPr dirty="0" sz="2400">
                <a:latin typeface="Franklin Gothic Book"/>
                <a:cs typeface="Franklin Gothic Book"/>
              </a:rPr>
              <a:t>of a </a:t>
            </a:r>
            <a:r>
              <a:rPr dirty="0" sz="2400" spc="-5">
                <a:latin typeface="Franklin Gothic Book"/>
                <a:cs typeface="Franklin Gothic Book"/>
              </a:rPr>
              <a:t>workplace  responsibility </a:t>
            </a:r>
            <a:r>
              <a:rPr dirty="0" sz="2400">
                <a:latin typeface="Franklin Gothic Book"/>
                <a:cs typeface="Franklin Gothic Book"/>
              </a:rPr>
              <a:t>system </a:t>
            </a:r>
            <a:r>
              <a:rPr dirty="0" sz="2400" spc="-5">
                <a:latin typeface="Franklin Gothic Book"/>
                <a:cs typeface="Franklin Gothic Book"/>
              </a:rPr>
              <a:t>(WRS) and roles </a:t>
            </a:r>
            <a:r>
              <a:rPr dirty="0" sz="2400">
                <a:latin typeface="Franklin Gothic Book"/>
                <a:cs typeface="Franklin Gothic Book"/>
              </a:rPr>
              <a:t>of </a:t>
            </a:r>
            <a:r>
              <a:rPr dirty="0" sz="2400" spc="-5">
                <a:latin typeface="Franklin Gothic Book"/>
                <a:cs typeface="Franklin Gothic Book"/>
              </a:rPr>
              <a:t>workplace  parties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08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Supervisor’s legal</a:t>
            </a:r>
            <a:r>
              <a:rPr dirty="0" sz="2400" spc="-1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duties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11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>
                <a:latin typeface="Franklin Gothic Book"/>
                <a:cs typeface="Franklin Gothic Book"/>
              </a:rPr>
              <a:t>Health </a:t>
            </a:r>
            <a:r>
              <a:rPr dirty="0" sz="2400" spc="-5">
                <a:latin typeface="Franklin Gothic Book"/>
                <a:cs typeface="Franklin Gothic Book"/>
              </a:rPr>
              <a:t>and </a:t>
            </a:r>
            <a:r>
              <a:rPr dirty="0" sz="2400">
                <a:latin typeface="Franklin Gothic Book"/>
                <a:cs typeface="Franklin Gothic Book"/>
              </a:rPr>
              <a:t>safety</a:t>
            </a:r>
            <a:r>
              <a:rPr dirty="0" sz="2400" spc="-2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systems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115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>
                <a:latin typeface="Franklin Gothic Book"/>
                <a:cs typeface="Franklin Gothic Book"/>
              </a:rPr>
              <a:t>How to </a:t>
            </a:r>
            <a:r>
              <a:rPr dirty="0" sz="2400" spc="-5">
                <a:latin typeface="Franklin Gothic Book"/>
                <a:cs typeface="Franklin Gothic Book"/>
              </a:rPr>
              <a:t>supervise</a:t>
            </a:r>
            <a:r>
              <a:rPr dirty="0" sz="2400" spc="-25">
                <a:latin typeface="Franklin Gothic Book"/>
                <a:cs typeface="Franklin Gothic Book"/>
              </a:rPr>
              <a:t> </a:t>
            </a:r>
            <a:r>
              <a:rPr dirty="0" sz="2400">
                <a:latin typeface="Franklin Gothic Book"/>
                <a:cs typeface="Franklin Gothic Book"/>
              </a:rPr>
              <a:t>safety</a:t>
            </a:r>
            <a:endParaRPr sz="24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7682" y="772160"/>
            <a:ext cx="4643755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/>
              <a:t>Lack of due</a:t>
            </a:r>
            <a:r>
              <a:rPr dirty="0" sz="4000" spc="-110"/>
              <a:t> </a:t>
            </a:r>
            <a:r>
              <a:rPr dirty="0" sz="4000"/>
              <a:t>diligence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4199"/>
            <a:ext cx="7186295" cy="3881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79400" marR="249554" indent="-2667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200" spc="-10">
                <a:latin typeface="Franklin Gothic Book"/>
                <a:cs typeface="Franklin Gothic Book"/>
              </a:rPr>
              <a:t>November 11, 2011: Manitoba contractor </a:t>
            </a:r>
            <a:r>
              <a:rPr dirty="0" sz="2200" spc="-5">
                <a:latin typeface="Franklin Gothic Book"/>
                <a:cs typeface="Franklin Gothic Book"/>
              </a:rPr>
              <a:t>plead guilty </a:t>
            </a:r>
            <a:r>
              <a:rPr dirty="0" sz="2200" spc="-10">
                <a:latin typeface="Franklin Gothic Book"/>
                <a:cs typeface="Franklin Gothic Book"/>
              </a:rPr>
              <a:t>to  </a:t>
            </a:r>
            <a:r>
              <a:rPr dirty="0" sz="2200" spc="-5">
                <a:latin typeface="Franklin Gothic Book"/>
                <a:cs typeface="Franklin Gothic Book"/>
              </a:rPr>
              <a:t>three </a:t>
            </a:r>
            <a:r>
              <a:rPr dirty="0" sz="2200" spc="-10">
                <a:latin typeface="Franklin Gothic Book"/>
                <a:cs typeface="Franklin Gothic Book"/>
              </a:rPr>
              <a:t>counts </a:t>
            </a:r>
            <a:r>
              <a:rPr dirty="0" sz="2200" spc="-5">
                <a:latin typeface="Franklin Gothic Book"/>
                <a:cs typeface="Franklin Gothic Book"/>
              </a:rPr>
              <a:t>for failure to use fall </a:t>
            </a:r>
            <a:r>
              <a:rPr dirty="0" sz="2200" spc="-10">
                <a:latin typeface="Franklin Gothic Book"/>
                <a:cs typeface="Franklin Gothic Book"/>
              </a:rPr>
              <a:t>protection </a:t>
            </a:r>
            <a:r>
              <a:rPr dirty="0" sz="2200" spc="-5">
                <a:latin typeface="Franklin Gothic Book"/>
                <a:cs typeface="Franklin Gothic Book"/>
              </a:rPr>
              <a:t>system and  </a:t>
            </a:r>
            <a:r>
              <a:rPr dirty="0" sz="2200" spc="-10">
                <a:latin typeface="Franklin Gothic Book"/>
                <a:cs typeface="Franklin Gothic Book"/>
              </a:rPr>
              <a:t>protective </a:t>
            </a:r>
            <a:r>
              <a:rPr dirty="0" sz="2200" spc="-5">
                <a:latin typeface="Franklin Gothic Book"/>
                <a:cs typeface="Franklin Gothic Book"/>
              </a:rPr>
              <a:t>headwear, and failure to supervise work  </a:t>
            </a:r>
            <a:r>
              <a:rPr dirty="0" sz="2200" spc="-10">
                <a:latin typeface="Franklin Gothic Book"/>
                <a:cs typeface="Franklin Gothic Book"/>
              </a:rPr>
              <a:t>sufficiently </a:t>
            </a:r>
            <a:r>
              <a:rPr dirty="0" sz="2200" spc="-5">
                <a:latin typeface="Franklin Gothic Book"/>
                <a:cs typeface="Franklin Gothic Book"/>
              </a:rPr>
              <a:t>and</a:t>
            </a:r>
            <a:r>
              <a:rPr dirty="0" sz="2200" spc="25">
                <a:latin typeface="Franklin Gothic Book"/>
                <a:cs typeface="Franklin Gothic Book"/>
              </a:rPr>
              <a:t> </a:t>
            </a:r>
            <a:r>
              <a:rPr dirty="0" sz="2200" spc="-10">
                <a:latin typeface="Franklin Gothic Book"/>
                <a:cs typeface="Franklin Gothic Book"/>
              </a:rPr>
              <a:t>competently</a:t>
            </a:r>
            <a:endParaRPr sz="22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lvl="1" marL="462280" indent="-266700">
              <a:lnSpc>
                <a:spcPct val="100000"/>
              </a:lnSpc>
              <a:buChar char="−"/>
              <a:tabLst>
                <a:tab pos="462280" algn="l"/>
              </a:tabLst>
            </a:pPr>
            <a:r>
              <a:rPr dirty="0" sz="2100">
                <a:latin typeface="Franklin Gothic Book"/>
                <a:cs typeface="Franklin Gothic Book"/>
              </a:rPr>
              <a:t>$2,040 </a:t>
            </a:r>
            <a:r>
              <a:rPr dirty="0" sz="2100" spc="-5">
                <a:latin typeface="Franklin Gothic Book"/>
                <a:cs typeface="Franklin Gothic Book"/>
              </a:rPr>
              <a:t>fine</a:t>
            </a:r>
            <a:r>
              <a:rPr dirty="0" sz="2100">
                <a:latin typeface="Franklin Gothic Book"/>
                <a:cs typeface="Franklin Gothic Book"/>
              </a:rPr>
              <a:t> </a:t>
            </a:r>
            <a:r>
              <a:rPr dirty="0" sz="2100" spc="-5">
                <a:latin typeface="Franklin Gothic Book"/>
                <a:cs typeface="Franklin Gothic Book"/>
              </a:rPr>
              <a:t>imposed</a:t>
            </a:r>
            <a:endParaRPr sz="2100">
              <a:latin typeface="Franklin Gothic Book"/>
              <a:cs typeface="Franklin Gothic Book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Font typeface="Franklin Gothic Book"/>
              <a:buChar char="−"/>
            </a:pPr>
            <a:endParaRPr sz="2050">
              <a:latin typeface="Times New Roman"/>
              <a:cs typeface="Times New Roman"/>
            </a:endParaRPr>
          </a:p>
          <a:p>
            <a:pPr lvl="1" marL="462280" marR="403225" indent="-266700">
              <a:lnSpc>
                <a:spcPct val="100000"/>
              </a:lnSpc>
              <a:buChar char="−"/>
              <a:tabLst>
                <a:tab pos="462280" algn="l"/>
              </a:tabLst>
            </a:pPr>
            <a:r>
              <a:rPr dirty="0" sz="2100" spc="-5">
                <a:latin typeface="Franklin Gothic Book"/>
                <a:cs typeface="Franklin Gothic Book"/>
              </a:rPr>
              <a:t>Supervisor plead guilty </a:t>
            </a:r>
            <a:r>
              <a:rPr dirty="0" sz="2100">
                <a:latin typeface="Franklin Gothic Book"/>
                <a:cs typeface="Franklin Gothic Book"/>
              </a:rPr>
              <a:t>to one count </a:t>
            </a:r>
            <a:r>
              <a:rPr dirty="0" sz="2100" spc="-5">
                <a:latin typeface="Franklin Gothic Book"/>
                <a:cs typeface="Franklin Gothic Book"/>
              </a:rPr>
              <a:t>for failure </a:t>
            </a:r>
            <a:r>
              <a:rPr dirty="0" sz="2100">
                <a:latin typeface="Franklin Gothic Book"/>
                <a:cs typeface="Franklin Gothic Book"/>
              </a:rPr>
              <a:t>to </a:t>
            </a:r>
            <a:r>
              <a:rPr dirty="0" sz="2100" spc="-5">
                <a:latin typeface="Franklin Gothic Book"/>
                <a:cs typeface="Franklin Gothic Book"/>
              </a:rPr>
              <a:t>ensure  worker compliance under </a:t>
            </a:r>
            <a:r>
              <a:rPr dirty="0" sz="2100">
                <a:latin typeface="Franklin Gothic Book"/>
                <a:cs typeface="Franklin Gothic Book"/>
              </a:rPr>
              <a:t>his </a:t>
            </a:r>
            <a:r>
              <a:rPr dirty="0" sz="2100" spc="-5">
                <a:latin typeface="Franklin Gothic Book"/>
                <a:cs typeface="Franklin Gothic Book"/>
              </a:rPr>
              <a:t>direction </a:t>
            </a:r>
            <a:r>
              <a:rPr dirty="0" sz="2100">
                <a:latin typeface="Franklin Gothic Book"/>
                <a:cs typeface="Franklin Gothic Book"/>
              </a:rPr>
              <a:t>and </a:t>
            </a:r>
            <a:r>
              <a:rPr dirty="0" sz="2100" spc="-5">
                <a:latin typeface="Franklin Gothic Book"/>
                <a:cs typeface="Franklin Gothic Book"/>
              </a:rPr>
              <a:t>fined</a:t>
            </a:r>
            <a:r>
              <a:rPr dirty="0" sz="2100" spc="-55">
                <a:latin typeface="Franklin Gothic Book"/>
                <a:cs typeface="Franklin Gothic Book"/>
              </a:rPr>
              <a:t> </a:t>
            </a:r>
            <a:r>
              <a:rPr dirty="0" sz="2100">
                <a:latin typeface="Franklin Gothic Book"/>
                <a:cs typeface="Franklin Gothic Book"/>
              </a:rPr>
              <a:t>$840</a:t>
            </a:r>
            <a:endParaRPr sz="2100">
              <a:latin typeface="Franklin Gothic Book"/>
              <a:cs typeface="Franklin Gothic Book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Font typeface="Franklin Gothic Book"/>
              <a:buChar char="−"/>
            </a:pPr>
            <a:endParaRPr sz="2050">
              <a:latin typeface="Times New Roman"/>
              <a:cs typeface="Times New Roman"/>
            </a:endParaRPr>
          </a:p>
          <a:p>
            <a:pPr lvl="1" marL="462280" marR="5080" indent="-266700">
              <a:lnSpc>
                <a:spcPct val="100000"/>
              </a:lnSpc>
              <a:buChar char="−"/>
              <a:tabLst>
                <a:tab pos="462280" algn="l"/>
              </a:tabLst>
            </a:pPr>
            <a:r>
              <a:rPr dirty="0" sz="2100" spc="-5">
                <a:latin typeface="Franklin Gothic Book"/>
                <a:cs typeface="Franklin Gothic Book"/>
              </a:rPr>
              <a:t>Seven workers with company </a:t>
            </a:r>
            <a:r>
              <a:rPr dirty="0" sz="2100">
                <a:latin typeface="Franklin Gothic Book"/>
                <a:cs typeface="Franklin Gothic Book"/>
              </a:rPr>
              <a:t>each </a:t>
            </a:r>
            <a:r>
              <a:rPr dirty="0" sz="2100" spc="-5">
                <a:latin typeface="Franklin Gothic Book"/>
                <a:cs typeface="Franklin Gothic Book"/>
              </a:rPr>
              <a:t>plead guilty </a:t>
            </a:r>
            <a:r>
              <a:rPr dirty="0" sz="2100">
                <a:latin typeface="Franklin Gothic Book"/>
                <a:cs typeface="Franklin Gothic Book"/>
              </a:rPr>
              <a:t>to one count  </a:t>
            </a:r>
            <a:r>
              <a:rPr dirty="0" sz="2100" spc="-5">
                <a:latin typeface="Franklin Gothic Book"/>
                <a:cs typeface="Franklin Gothic Book"/>
              </a:rPr>
              <a:t>for failing </a:t>
            </a:r>
            <a:r>
              <a:rPr dirty="0" sz="2100">
                <a:latin typeface="Franklin Gothic Book"/>
                <a:cs typeface="Franklin Gothic Book"/>
              </a:rPr>
              <a:t>to </a:t>
            </a:r>
            <a:r>
              <a:rPr dirty="0" sz="2100" spc="-5">
                <a:latin typeface="Franklin Gothic Book"/>
                <a:cs typeface="Franklin Gothic Book"/>
              </a:rPr>
              <a:t>utilize fall protection </a:t>
            </a:r>
            <a:r>
              <a:rPr dirty="0" sz="2100">
                <a:latin typeface="Franklin Gothic Book"/>
                <a:cs typeface="Franklin Gothic Book"/>
              </a:rPr>
              <a:t>and each </a:t>
            </a:r>
            <a:r>
              <a:rPr dirty="0" sz="2100" spc="-5">
                <a:latin typeface="Franklin Gothic Book"/>
                <a:cs typeface="Franklin Gothic Book"/>
              </a:rPr>
              <a:t>fined</a:t>
            </a:r>
            <a:r>
              <a:rPr dirty="0" sz="2100" spc="-10">
                <a:latin typeface="Franklin Gothic Book"/>
                <a:cs typeface="Franklin Gothic Book"/>
              </a:rPr>
              <a:t> </a:t>
            </a:r>
            <a:r>
              <a:rPr dirty="0" sz="2100">
                <a:latin typeface="Franklin Gothic Book"/>
                <a:cs typeface="Franklin Gothic Book"/>
              </a:rPr>
              <a:t>$580</a:t>
            </a:r>
            <a:endParaRPr sz="21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6154" y="772160"/>
            <a:ext cx="318770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5"/>
              <a:t>Co</a:t>
            </a:r>
            <a:r>
              <a:rPr dirty="0" sz="4000"/>
              <a:t>n</a:t>
            </a:r>
            <a:r>
              <a:rPr dirty="0" sz="4000" spc="-5"/>
              <a:t>se</a:t>
            </a:r>
            <a:r>
              <a:rPr dirty="0" sz="4000" spc="-15"/>
              <a:t>q</a:t>
            </a:r>
            <a:r>
              <a:rPr dirty="0" sz="4000"/>
              <a:t>uen</a:t>
            </a:r>
            <a:r>
              <a:rPr dirty="0" sz="4000" spc="-10"/>
              <a:t>c</a:t>
            </a:r>
            <a:r>
              <a:rPr dirty="0" sz="4000" spc="-5"/>
              <a:t>es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787143"/>
            <a:ext cx="7360284" cy="372617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200" spc="-5">
                <a:latin typeface="Franklin Gothic Book"/>
                <a:cs typeface="Franklin Gothic Book"/>
              </a:rPr>
              <a:t>Lack of due</a:t>
            </a:r>
            <a:r>
              <a:rPr dirty="0" sz="2200">
                <a:latin typeface="Franklin Gothic Book"/>
                <a:cs typeface="Franklin Gothic Book"/>
              </a:rPr>
              <a:t> </a:t>
            </a:r>
            <a:r>
              <a:rPr dirty="0" sz="2200" spc="-5">
                <a:latin typeface="Franklin Gothic Book"/>
                <a:cs typeface="Franklin Gothic Book"/>
              </a:rPr>
              <a:t>diligence:</a:t>
            </a:r>
            <a:endParaRPr sz="22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187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200" spc="-5">
                <a:latin typeface="Franklin Gothic Book"/>
                <a:cs typeface="Franklin Gothic Book"/>
              </a:rPr>
              <a:t>The employer can be</a:t>
            </a:r>
            <a:r>
              <a:rPr dirty="0" sz="2200" spc="35">
                <a:latin typeface="Franklin Gothic Book"/>
                <a:cs typeface="Franklin Gothic Book"/>
              </a:rPr>
              <a:t> </a:t>
            </a:r>
            <a:r>
              <a:rPr dirty="0" sz="2200" spc="-10">
                <a:latin typeface="Franklin Gothic Book"/>
                <a:cs typeface="Franklin Gothic Book"/>
              </a:rPr>
              <a:t>prosecuted</a:t>
            </a:r>
            <a:endParaRPr sz="22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1875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200" spc="-5">
                <a:latin typeface="Franklin Gothic Book"/>
                <a:cs typeface="Franklin Gothic Book"/>
              </a:rPr>
              <a:t>The supervisor can be</a:t>
            </a:r>
            <a:r>
              <a:rPr dirty="0" sz="2200" spc="40">
                <a:latin typeface="Franklin Gothic Book"/>
                <a:cs typeface="Franklin Gothic Book"/>
              </a:rPr>
              <a:t> </a:t>
            </a:r>
            <a:r>
              <a:rPr dirty="0" sz="2200" spc="-10">
                <a:latin typeface="Franklin Gothic Book"/>
                <a:cs typeface="Franklin Gothic Book"/>
              </a:rPr>
              <a:t>prosecuted</a:t>
            </a:r>
            <a:endParaRPr sz="22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187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200" spc="-5">
                <a:latin typeface="Franklin Gothic Book"/>
                <a:cs typeface="Franklin Gothic Book"/>
              </a:rPr>
              <a:t>The supervisor can be</a:t>
            </a:r>
            <a:r>
              <a:rPr dirty="0" sz="2200" spc="40">
                <a:latin typeface="Franklin Gothic Book"/>
                <a:cs typeface="Franklin Gothic Book"/>
              </a:rPr>
              <a:t> </a:t>
            </a:r>
            <a:r>
              <a:rPr dirty="0" sz="2200" spc="-5">
                <a:latin typeface="Franklin Gothic Book"/>
                <a:cs typeface="Franklin Gothic Book"/>
              </a:rPr>
              <a:t>disciplined</a:t>
            </a:r>
            <a:endParaRPr sz="22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1875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200" spc="-10">
                <a:latin typeface="Franklin Gothic Book"/>
                <a:cs typeface="Franklin Gothic Book"/>
              </a:rPr>
              <a:t>Offences </a:t>
            </a:r>
            <a:r>
              <a:rPr dirty="0" sz="2200" spc="-5">
                <a:latin typeface="Franklin Gothic Book"/>
                <a:cs typeface="Franklin Gothic Book"/>
              </a:rPr>
              <a:t>and Penalties, </a:t>
            </a:r>
            <a:r>
              <a:rPr dirty="0" sz="2200" spc="-10">
                <a:latin typeface="Franklin Gothic Book"/>
                <a:cs typeface="Franklin Gothic Book"/>
              </a:rPr>
              <a:t>SEA </a:t>
            </a:r>
            <a:r>
              <a:rPr dirty="0" sz="2200" spc="-5">
                <a:latin typeface="Franklin Gothic Book"/>
                <a:cs typeface="Franklin Gothic Book"/>
              </a:rPr>
              <a:t>3-78 and</a:t>
            </a:r>
            <a:r>
              <a:rPr dirty="0" sz="2200" spc="85">
                <a:latin typeface="Franklin Gothic Book"/>
                <a:cs typeface="Franklin Gothic Book"/>
              </a:rPr>
              <a:t> </a:t>
            </a:r>
            <a:r>
              <a:rPr dirty="0" sz="2200" spc="-5">
                <a:latin typeface="Franklin Gothic Book"/>
                <a:cs typeface="Franklin Gothic Book"/>
              </a:rPr>
              <a:t>3-79</a:t>
            </a:r>
            <a:endParaRPr sz="22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Times New Roman"/>
              <a:cs typeface="Times New Roman"/>
            </a:endParaRPr>
          </a:p>
          <a:p>
            <a:pPr marL="461645" marR="5080" indent="-266700">
              <a:lnSpc>
                <a:spcPct val="80000"/>
              </a:lnSpc>
            </a:pPr>
            <a:r>
              <a:rPr dirty="0" sz="2100">
                <a:latin typeface="Franklin Gothic Book"/>
                <a:cs typeface="Franklin Gothic Book"/>
              </a:rPr>
              <a:t>− </a:t>
            </a:r>
            <a:r>
              <a:rPr dirty="0" sz="2100" spc="-5">
                <a:latin typeface="Franklin Gothic Book"/>
                <a:cs typeface="Franklin Gothic Book"/>
              </a:rPr>
              <a:t>Every person </a:t>
            </a:r>
            <a:r>
              <a:rPr dirty="0" sz="2100">
                <a:latin typeface="Franklin Gothic Book"/>
                <a:cs typeface="Franklin Gothic Book"/>
              </a:rPr>
              <a:t>who </a:t>
            </a:r>
            <a:r>
              <a:rPr dirty="0" sz="2100" spc="-5">
                <a:latin typeface="Franklin Gothic Book"/>
                <a:cs typeface="Franklin Gothic Book"/>
              </a:rPr>
              <a:t>fails </a:t>
            </a:r>
            <a:r>
              <a:rPr dirty="0" sz="2100">
                <a:latin typeface="Franklin Gothic Book"/>
                <a:cs typeface="Franklin Gothic Book"/>
              </a:rPr>
              <a:t>to </a:t>
            </a:r>
            <a:r>
              <a:rPr dirty="0" sz="2100" spc="-5">
                <a:latin typeface="Franklin Gothic Book"/>
                <a:cs typeface="Franklin Gothic Book"/>
              </a:rPr>
              <a:t>comply with </a:t>
            </a:r>
            <a:r>
              <a:rPr dirty="0" sz="2100">
                <a:latin typeface="Franklin Gothic Book"/>
                <a:cs typeface="Franklin Gothic Book"/>
              </a:rPr>
              <a:t>any </a:t>
            </a:r>
            <a:r>
              <a:rPr dirty="0" sz="2100" spc="-5">
                <a:latin typeface="Franklin Gothic Book"/>
                <a:cs typeface="Franklin Gothic Book"/>
              </a:rPr>
              <a:t>provision </a:t>
            </a:r>
            <a:r>
              <a:rPr dirty="0" sz="2100">
                <a:latin typeface="Franklin Gothic Book"/>
                <a:cs typeface="Franklin Gothic Book"/>
              </a:rPr>
              <a:t>of this  </a:t>
            </a:r>
            <a:r>
              <a:rPr dirty="0" sz="2100" spc="-5">
                <a:latin typeface="Franklin Gothic Book"/>
                <a:cs typeface="Franklin Gothic Book"/>
              </a:rPr>
              <a:t>part </a:t>
            </a:r>
            <a:r>
              <a:rPr dirty="0" sz="2100">
                <a:latin typeface="Franklin Gothic Book"/>
                <a:cs typeface="Franklin Gothic Book"/>
              </a:rPr>
              <a:t>or any </a:t>
            </a:r>
            <a:r>
              <a:rPr dirty="0" sz="2100" spc="-5">
                <a:latin typeface="Franklin Gothic Book"/>
                <a:cs typeface="Franklin Gothic Book"/>
              </a:rPr>
              <a:t>provision </a:t>
            </a:r>
            <a:r>
              <a:rPr dirty="0" sz="2100">
                <a:latin typeface="Franklin Gothic Book"/>
                <a:cs typeface="Franklin Gothic Book"/>
              </a:rPr>
              <a:t>of the </a:t>
            </a:r>
            <a:r>
              <a:rPr dirty="0" sz="2100" spc="-5">
                <a:latin typeface="Franklin Gothic Book"/>
                <a:cs typeface="Franklin Gothic Book"/>
              </a:rPr>
              <a:t>regulations made pursuant </a:t>
            </a:r>
            <a:r>
              <a:rPr dirty="0" sz="2100">
                <a:latin typeface="Franklin Gothic Book"/>
                <a:cs typeface="Franklin Gothic Book"/>
              </a:rPr>
              <a:t>to this  </a:t>
            </a:r>
            <a:r>
              <a:rPr dirty="0" sz="2100" spc="-5">
                <a:latin typeface="Franklin Gothic Book"/>
                <a:cs typeface="Franklin Gothic Book"/>
              </a:rPr>
              <a:t>part </a:t>
            </a:r>
            <a:r>
              <a:rPr dirty="0" sz="2100">
                <a:latin typeface="Franklin Gothic Book"/>
                <a:cs typeface="Franklin Gothic Book"/>
              </a:rPr>
              <a:t>could </a:t>
            </a:r>
            <a:r>
              <a:rPr dirty="0" sz="2100" spc="-5">
                <a:latin typeface="Franklin Gothic Book"/>
                <a:cs typeface="Franklin Gothic Book"/>
              </a:rPr>
              <a:t>receive </a:t>
            </a:r>
            <a:r>
              <a:rPr dirty="0" sz="2100">
                <a:latin typeface="Franklin Gothic Book"/>
                <a:cs typeface="Franklin Gothic Book"/>
              </a:rPr>
              <a:t>a</a:t>
            </a:r>
            <a:r>
              <a:rPr dirty="0" sz="2100" spc="-35">
                <a:latin typeface="Franklin Gothic Book"/>
                <a:cs typeface="Franklin Gothic Book"/>
              </a:rPr>
              <a:t> </a:t>
            </a:r>
            <a:r>
              <a:rPr dirty="0" sz="2100" spc="-5">
                <a:latin typeface="Franklin Gothic Book"/>
                <a:cs typeface="Franklin Gothic Book"/>
              </a:rPr>
              <a:t>penalty</a:t>
            </a:r>
            <a:endParaRPr sz="21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91414" y="772160"/>
            <a:ext cx="283591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/>
              <a:t>As </a:t>
            </a:r>
            <a:r>
              <a:rPr dirty="0" sz="4000" spc="-5"/>
              <a:t>a</a:t>
            </a:r>
            <a:r>
              <a:rPr dirty="0" sz="4000" spc="-80"/>
              <a:t> </a:t>
            </a:r>
            <a:r>
              <a:rPr dirty="0" sz="4000"/>
              <a:t>defense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6516370" cy="1427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79400" indent="-2667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>
                <a:latin typeface="Franklin Gothic Book"/>
                <a:cs typeface="Franklin Gothic Book"/>
              </a:rPr>
              <a:t>If </a:t>
            </a:r>
            <a:r>
              <a:rPr dirty="0" sz="2400" spc="-5">
                <a:latin typeface="Franklin Gothic Book"/>
                <a:cs typeface="Franklin Gothic Book"/>
              </a:rPr>
              <a:t>prosecuted, you must </a:t>
            </a:r>
            <a:r>
              <a:rPr dirty="0" sz="2400">
                <a:latin typeface="Franklin Gothic Book"/>
                <a:cs typeface="Franklin Gothic Book"/>
              </a:rPr>
              <a:t>prove </a:t>
            </a:r>
            <a:r>
              <a:rPr dirty="0" sz="2400" spc="-5">
                <a:latin typeface="Franklin Gothic Book"/>
                <a:cs typeface="Franklin Gothic Book"/>
              </a:rPr>
              <a:t>your due</a:t>
            </a:r>
            <a:r>
              <a:rPr dirty="0" sz="2400" spc="-1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diligence</a:t>
            </a:r>
            <a:endParaRPr sz="2400">
              <a:latin typeface="Franklin Gothic Book"/>
              <a:cs typeface="Franklin Gothic Book"/>
            </a:endParaRPr>
          </a:p>
          <a:p>
            <a:pPr marL="279400" marR="525145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You must show </a:t>
            </a:r>
            <a:r>
              <a:rPr dirty="0" sz="2400">
                <a:latin typeface="Franklin Gothic Book"/>
                <a:cs typeface="Franklin Gothic Book"/>
              </a:rPr>
              <a:t>the </a:t>
            </a:r>
            <a:r>
              <a:rPr dirty="0" sz="2400" spc="-5">
                <a:latin typeface="Franklin Gothic Book"/>
                <a:cs typeface="Franklin Gothic Book"/>
              </a:rPr>
              <a:t>court how you </a:t>
            </a:r>
            <a:r>
              <a:rPr dirty="0" sz="2400">
                <a:latin typeface="Franklin Gothic Book"/>
                <a:cs typeface="Franklin Gothic Book"/>
              </a:rPr>
              <a:t>took </a:t>
            </a:r>
            <a:r>
              <a:rPr dirty="0" sz="2400" spc="-5">
                <a:latin typeface="Franklin Gothic Book"/>
                <a:cs typeface="Franklin Gothic Book"/>
              </a:rPr>
              <a:t>every  precaution reasonable </a:t>
            </a:r>
            <a:r>
              <a:rPr dirty="0" sz="2400">
                <a:latin typeface="Franklin Gothic Book"/>
                <a:cs typeface="Franklin Gothic Book"/>
              </a:rPr>
              <a:t>in the</a:t>
            </a:r>
            <a:r>
              <a:rPr dirty="0" sz="2400" spc="-5">
                <a:latin typeface="Franklin Gothic Book"/>
                <a:cs typeface="Franklin Gothic Book"/>
              </a:rPr>
              <a:t> circumstances</a:t>
            </a:r>
            <a:endParaRPr sz="24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0654" y="804164"/>
            <a:ext cx="737870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 </a:t>
            </a:r>
            <a:r>
              <a:rPr dirty="0" spc="5"/>
              <a:t>good </a:t>
            </a:r>
            <a:r>
              <a:rPr dirty="0"/>
              <a:t>line </a:t>
            </a:r>
            <a:r>
              <a:rPr dirty="0" spc="5"/>
              <a:t>of </a:t>
            </a:r>
            <a:r>
              <a:rPr dirty="0"/>
              <a:t>defense </a:t>
            </a:r>
            <a:r>
              <a:rPr dirty="0" spc="5"/>
              <a:t>for</a:t>
            </a:r>
            <a:r>
              <a:rPr dirty="0" spc="-165"/>
              <a:t> </a:t>
            </a:r>
            <a:r>
              <a:rPr dirty="0"/>
              <a:t>supervisors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7386320" cy="2936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5">
                <a:latin typeface="Franklin Gothic Book"/>
                <a:cs typeface="Franklin Gothic Book"/>
              </a:rPr>
              <a:t>Tell your </a:t>
            </a:r>
            <a:r>
              <a:rPr dirty="0" sz="2400">
                <a:latin typeface="Franklin Gothic Book"/>
                <a:cs typeface="Franklin Gothic Book"/>
              </a:rPr>
              <a:t>workers</a:t>
            </a:r>
            <a:r>
              <a:rPr dirty="0" sz="2400" spc="-125">
                <a:latin typeface="Franklin Gothic Book"/>
                <a:cs typeface="Franklin Gothic Book"/>
              </a:rPr>
              <a:t> </a:t>
            </a:r>
            <a:r>
              <a:rPr dirty="0" sz="2400">
                <a:latin typeface="Franklin Gothic Book"/>
                <a:cs typeface="Franklin Gothic Book"/>
              </a:rPr>
              <a:t>about:</a:t>
            </a:r>
            <a:endParaRPr sz="2400">
              <a:latin typeface="Franklin Gothic Book"/>
              <a:cs typeface="Franklin Gothic Book"/>
            </a:endParaRPr>
          </a:p>
          <a:p>
            <a:pPr marL="462280" indent="-266700">
              <a:lnSpc>
                <a:spcPct val="100000"/>
              </a:lnSpc>
              <a:spcBef>
                <a:spcPts val="1800"/>
              </a:spcBef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300">
                <a:latin typeface="Franklin Gothic Book"/>
                <a:cs typeface="Franklin Gothic Book"/>
              </a:rPr>
              <a:t>Your </a:t>
            </a:r>
            <a:r>
              <a:rPr dirty="0" sz="2300" spc="-5">
                <a:latin typeface="Franklin Gothic Book"/>
                <a:cs typeface="Franklin Gothic Book"/>
              </a:rPr>
              <a:t>commitment to </a:t>
            </a:r>
            <a:r>
              <a:rPr dirty="0" sz="2300">
                <a:latin typeface="Franklin Gothic Book"/>
                <a:cs typeface="Franklin Gothic Book"/>
              </a:rPr>
              <a:t>prevent </a:t>
            </a:r>
            <a:r>
              <a:rPr dirty="0" sz="2300" spc="-5">
                <a:latin typeface="Franklin Gothic Book"/>
                <a:cs typeface="Franklin Gothic Book"/>
              </a:rPr>
              <a:t>injuries </a:t>
            </a:r>
            <a:r>
              <a:rPr dirty="0" sz="2300">
                <a:latin typeface="Franklin Gothic Book"/>
                <a:cs typeface="Franklin Gothic Book"/>
              </a:rPr>
              <a:t>and</a:t>
            </a:r>
            <a:r>
              <a:rPr dirty="0" sz="2300" spc="25">
                <a:latin typeface="Franklin Gothic Book"/>
                <a:cs typeface="Franklin Gothic Book"/>
              </a:rPr>
              <a:t> </a:t>
            </a:r>
            <a:r>
              <a:rPr dirty="0" sz="2300" spc="-5">
                <a:latin typeface="Franklin Gothic Book"/>
                <a:cs typeface="Franklin Gothic Book"/>
              </a:rPr>
              <a:t>illnesses</a:t>
            </a:r>
            <a:endParaRPr sz="23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462280" indent="-266700">
              <a:lnSpc>
                <a:spcPct val="100000"/>
              </a:lnSpc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300">
                <a:latin typeface="Franklin Gothic Book"/>
                <a:cs typeface="Franklin Gothic Book"/>
              </a:rPr>
              <a:t>What you will </a:t>
            </a:r>
            <a:r>
              <a:rPr dirty="0" sz="2300" spc="-5">
                <a:latin typeface="Franklin Gothic Book"/>
                <a:cs typeface="Franklin Gothic Book"/>
              </a:rPr>
              <a:t>do to </a:t>
            </a:r>
            <a:r>
              <a:rPr dirty="0" sz="2300">
                <a:latin typeface="Franklin Gothic Book"/>
                <a:cs typeface="Franklin Gothic Book"/>
              </a:rPr>
              <a:t>ensure a healthy and safe</a:t>
            </a:r>
            <a:r>
              <a:rPr dirty="0" sz="2300" spc="-140">
                <a:latin typeface="Franklin Gothic Book"/>
                <a:cs typeface="Franklin Gothic Book"/>
              </a:rPr>
              <a:t> </a:t>
            </a:r>
            <a:r>
              <a:rPr dirty="0" sz="2300">
                <a:latin typeface="Franklin Gothic Book"/>
                <a:cs typeface="Franklin Gothic Book"/>
              </a:rPr>
              <a:t>workplace</a:t>
            </a:r>
            <a:endParaRPr sz="23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462280" indent="-2667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300">
                <a:latin typeface="Franklin Gothic Book"/>
                <a:cs typeface="Franklin Gothic Book"/>
              </a:rPr>
              <a:t>What you expect them </a:t>
            </a:r>
            <a:r>
              <a:rPr dirty="0" sz="2300" spc="-5">
                <a:latin typeface="Franklin Gothic Book"/>
                <a:cs typeface="Franklin Gothic Book"/>
              </a:rPr>
              <a:t>to</a:t>
            </a:r>
            <a:r>
              <a:rPr dirty="0" sz="2300" spc="-45">
                <a:latin typeface="Franklin Gothic Book"/>
                <a:cs typeface="Franklin Gothic Book"/>
              </a:rPr>
              <a:t> </a:t>
            </a:r>
            <a:r>
              <a:rPr dirty="0" sz="2300" spc="-5">
                <a:latin typeface="Franklin Gothic Book"/>
                <a:cs typeface="Franklin Gothic Book"/>
              </a:rPr>
              <a:t>do</a:t>
            </a:r>
            <a:endParaRPr sz="23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462280" indent="-266700">
              <a:lnSpc>
                <a:spcPct val="100000"/>
              </a:lnSpc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300">
                <a:latin typeface="Franklin Gothic Book"/>
                <a:cs typeface="Franklin Gothic Book"/>
              </a:rPr>
              <a:t>How the health and safety </a:t>
            </a:r>
            <a:r>
              <a:rPr dirty="0" sz="2300" spc="-5">
                <a:latin typeface="Franklin Gothic Book"/>
                <a:cs typeface="Franklin Gothic Book"/>
              </a:rPr>
              <a:t>system </a:t>
            </a:r>
            <a:r>
              <a:rPr dirty="0" sz="2300">
                <a:latin typeface="Franklin Gothic Book"/>
                <a:cs typeface="Franklin Gothic Book"/>
              </a:rPr>
              <a:t>will </a:t>
            </a:r>
            <a:r>
              <a:rPr dirty="0" sz="2300" spc="-5">
                <a:latin typeface="Franklin Gothic Book"/>
                <a:cs typeface="Franklin Gothic Book"/>
              </a:rPr>
              <a:t>be</a:t>
            </a:r>
            <a:r>
              <a:rPr dirty="0" sz="2300" spc="-114">
                <a:latin typeface="Franklin Gothic Book"/>
                <a:cs typeface="Franklin Gothic Book"/>
              </a:rPr>
              <a:t> </a:t>
            </a:r>
            <a:r>
              <a:rPr dirty="0" sz="2300" spc="-5">
                <a:latin typeface="Franklin Gothic Book"/>
                <a:cs typeface="Franklin Gothic Book"/>
              </a:rPr>
              <a:t>administered</a:t>
            </a:r>
            <a:endParaRPr sz="23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44623" y="772160"/>
            <a:ext cx="432943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/>
              <a:t>Managing</a:t>
            </a:r>
            <a:r>
              <a:rPr dirty="0" sz="4000" spc="-85"/>
              <a:t> </a:t>
            </a:r>
            <a:r>
              <a:rPr dirty="0" sz="4000" spc="-5"/>
              <a:t>contracts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793239"/>
            <a:ext cx="6996430" cy="3805554"/>
          </a:xfrm>
          <a:prstGeom prst="rect">
            <a:avLst/>
          </a:prstGeom>
        </p:spPr>
        <p:txBody>
          <a:bodyPr wrap="square" lIns="0" tIns="74295" rIns="0" bIns="0" rtlCol="0" vert="horz">
            <a:spAutoFit/>
          </a:bodyPr>
          <a:lstStyle/>
          <a:p>
            <a:pPr marL="279400" marR="567055" indent="-266700">
              <a:lnSpc>
                <a:spcPct val="80000"/>
              </a:lnSpc>
              <a:spcBef>
                <a:spcPts val="585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000" spc="-5">
                <a:latin typeface="Franklin Gothic Book"/>
                <a:cs typeface="Franklin Gothic Book"/>
              </a:rPr>
              <a:t>SEA 3-1(1)(y) Prime contractor: </a:t>
            </a:r>
            <a:r>
              <a:rPr dirty="0" sz="2000">
                <a:latin typeface="Franklin Gothic Book"/>
                <a:cs typeface="Franklin Gothic Book"/>
              </a:rPr>
              <a:t>A </a:t>
            </a:r>
            <a:r>
              <a:rPr dirty="0" sz="2000" spc="-5">
                <a:latin typeface="Franklin Gothic Book"/>
                <a:cs typeface="Franklin Gothic Book"/>
              </a:rPr>
              <a:t>person </a:t>
            </a:r>
            <a:r>
              <a:rPr dirty="0" sz="2000">
                <a:latin typeface="Franklin Gothic Book"/>
                <a:cs typeface="Franklin Gothic Book"/>
              </a:rPr>
              <a:t>who </a:t>
            </a:r>
            <a:r>
              <a:rPr dirty="0" sz="2000" spc="-5">
                <a:latin typeface="Franklin Gothic Book"/>
                <a:cs typeface="Franklin Gothic Book"/>
              </a:rPr>
              <a:t>is the prime  </a:t>
            </a:r>
            <a:r>
              <a:rPr dirty="0" sz="2000">
                <a:latin typeface="Franklin Gothic Book"/>
                <a:cs typeface="Franklin Gothic Book"/>
              </a:rPr>
              <a:t>contractor </a:t>
            </a:r>
            <a:r>
              <a:rPr dirty="0" sz="2000" spc="-5">
                <a:latin typeface="Franklin Gothic Book"/>
                <a:cs typeface="Franklin Gothic Book"/>
              </a:rPr>
              <a:t>in </a:t>
            </a:r>
            <a:r>
              <a:rPr dirty="0" sz="2000">
                <a:latin typeface="Franklin Gothic Book"/>
                <a:cs typeface="Franklin Gothic Book"/>
              </a:rPr>
              <a:t>accordance </a:t>
            </a:r>
            <a:r>
              <a:rPr dirty="0" sz="2000" spc="-5">
                <a:latin typeface="Franklin Gothic Book"/>
                <a:cs typeface="Franklin Gothic Book"/>
              </a:rPr>
              <a:t>with SEA</a:t>
            </a:r>
            <a:r>
              <a:rPr dirty="0" sz="2000" spc="-10">
                <a:latin typeface="Franklin Gothic Book"/>
                <a:cs typeface="Franklin Gothic Book"/>
              </a:rPr>
              <a:t> </a:t>
            </a:r>
            <a:r>
              <a:rPr dirty="0" sz="2000">
                <a:latin typeface="Franklin Gothic Book"/>
                <a:cs typeface="Franklin Gothic Book"/>
              </a:rPr>
              <a:t>3-13</a:t>
            </a:r>
            <a:endParaRPr sz="20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12700" marR="297815">
              <a:lnSpc>
                <a:spcPct val="80000"/>
              </a:lnSpc>
            </a:pPr>
            <a:r>
              <a:rPr dirty="0" sz="2000" spc="5">
                <a:latin typeface="Franklin Gothic Book"/>
                <a:cs typeface="Franklin Gothic Book"/>
              </a:rPr>
              <a:t>SEA 3-13, General duties of prime </a:t>
            </a:r>
            <a:r>
              <a:rPr dirty="0" sz="2000">
                <a:latin typeface="Franklin Gothic Book"/>
                <a:cs typeface="Franklin Gothic Book"/>
              </a:rPr>
              <a:t>contractors at </a:t>
            </a:r>
            <a:r>
              <a:rPr dirty="0" sz="2000" spc="5">
                <a:latin typeface="Franklin Gothic Book"/>
                <a:cs typeface="Franklin Gothic Book"/>
              </a:rPr>
              <a:t>certain</a:t>
            </a:r>
            <a:r>
              <a:rPr dirty="0" sz="2000" spc="-320">
                <a:latin typeface="Franklin Gothic Book"/>
                <a:cs typeface="Franklin Gothic Book"/>
              </a:rPr>
              <a:t> </a:t>
            </a:r>
            <a:r>
              <a:rPr dirty="0" sz="2000">
                <a:latin typeface="Franklin Gothic Book"/>
                <a:cs typeface="Franklin Gothic Book"/>
              </a:rPr>
              <a:t>multi-  employer</a:t>
            </a:r>
            <a:r>
              <a:rPr dirty="0" sz="2000" spc="-40">
                <a:latin typeface="Franklin Gothic Book"/>
                <a:cs typeface="Franklin Gothic Book"/>
              </a:rPr>
              <a:t> </a:t>
            </a:r>
            <a:r>
              <a:rPr dirty="0" sz="2000" spc="-5">
                <a:latin typeface="Franklin Gothic Book"/>
                <a:cs typeface="Franklin Gothic Book"/>
              </a:rPr>
              <a:t>worksites</a:t>
            </a:r>
            <a:endParaRPr sz="20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192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000" spc="-5">
                <a:latin typeface="Franklin Gothic Book"/>
                <a:cs typeface="Franklin Gothic Book"/>
              </a:rPr>
              <a:t>Every worksite must have prime </a:t>
            </a:r>
            <a:r>
              <a:rPr dirty="0" sz="2000">
                <a:latin typeface="Franklin Gothic Book"/>
                <a:cs typeface="Franklin Gothic Book"/>
              </a:rPr>
              <a:t>contractor </a:t>
            </a:r>
            <a:r>
              <a:rPr dirty="0" sz="2000" spc="-5">
                <a:latin typeface="Franklin Gothic Book"/>
                <a:cs typeface="Franklin Gothic Book"/>
              </a:rPr>
              <a:t>if</a:t>
            </a:r>
            <a:r>
              <a:rPr dirty="0" sz="2000" spc="-10">
                <a:latin typeface="Franklin Gothic Book"/>
                <a:cs typeface="Franklin Gothic Book"/>
              </a:rPr>
              <a:t> </a:t>
            </a:r>
            <a:r>
              <a:rPr dirty="0" sz="2000" spc="-5">
                <a:latin typeface="Franklin Gothic Book"/>
                <a:cs typeface="Franklin Gothic Book"/>
              </a:rPr>
              <a:t>worksite:</a:t>
            </a:r>
            <a:endParaRPr sz="2000">
              <a:latin typeface="Franklin Gothic Book"/>
              <a:cs typeface="Franklin Gothic Book"/>
            </a:endParaRPr>
          </a:p>
          <a:p>
            <a:pPr lvl="1" marL="462280" indent="-266700">
              <a:lnSpc>
                <a:spcPct val="100000"/>
              </a:lnSpc>
              <a:spcBef>
                <a:spcPts val="1920"/>
              </a:spcBef>
              <a:buChar char="−"/>
              <a:tabLst>
                <a:tab pos="462280" algn="l"/>
              </a:tabLst>
            </a:pPr>
            <a:r>
              <a:rPr dirty="0" sz="2000" spc="-5">
                <a:latin typeface="Franklin Gothic Book"/>
                <a:cs typeface="Franklin Gothic Book"/>
              </a:rPr>
              <a:t>Has multiple employers </a:t>
            </a:r>
            <a:r>
              <a:rPr dirty="0" sz="2000">
                <a:latin typeface="Franklin Gothic Book"/>
                <a:cs typeface="Franklin Gothic Book"/>
              </a:rPr>
              <a:t>or </a:t>
            </a:r>
            <a:r>
              <a:rPr dirty="0" sz="2000" spc="-5">
                <a:latin typeface="Franklin Gothic Book"/>
                <a:cs typeface="Franklin Gothic Book"/>
              </a:rPr>
              <a:t>self-employed</a:t>
            </a:r>
            <a:r>
              <a:rPr dirty="0" sz="2000" spc="-35">
                <a:latin typeface="Franklin Gothic Book"/>
                <a:cs typeface="Franklin Gothic Book"/>
              </a:rPr>
              <a:t> </a:t>
            </a:r>
            <a:r>
              <a:rPr dirty="0" sz="2000" spc="-5">
                <a:latin typeface="Franklin Gothic Book"/>
                <a:cs typeface="Franklin Gothic Book"/>
              </a:rPr>
              <a:t>persons</a:t>
            </a:r>
            <a:endParaRPr sz="2000">
              <a:latin typeface="Franklin Gothic Book"/>
              <a:cs typeface="Franklin Gothic Book"/>
            </a:endParaRPr>
          </a:p>
          <a:p>
            <a:pPr lvl="1" marL="462280" indent="-266700">
              <a:lnSpc>
                <a:spcPct val="100000"/>
              </a:lnSpc>
              <a:spcBef>
                <a:spcPts val="1920"/>
              </a:spcBef>
              <a:buChar char="−"/>
              <a:tabLst>
                <a:tab pos="462280" algn="l"/>
              </a:tabLst>
            </a:pPr>
            <a:r>
              <a:rPr dirty="0" sz="2000">
                <a:latin typeface="Franklin Gothic Book"/>
                <a:cs typeface="Franklin Gothic Book"/>
              </a:rPr>
              <a:t>Meets </a:t>
            </a:r>
            <a:r>
              <a:rPr dirty="0" sz="2000" spc="-5">
                <a:latin typeface="Franklin Gothic Book"/>
                <a:cs typeface="Franklin Gothic Book"/>
              </a:rPr>
              <a:t>prescribe</a:t>
            </a:r>
            <a:r>
              <a:rPr dirty="0" sz="2000" spc="-30">
                <a:latin typeface="Franklin Gothic Book"/>
                <a:cs typeface="Franklin Gothic Book"/>
              </a:rPr>
              <a:t> </a:t>
            </a:r>
            <a:r>
              <a:rPr dirty="0" sz="2000" spc="-5">
                <a:latin typeface="Franklin Gothic Book"/>
                <a:cs typeface="Franklin Gothic Book"/>
              </a:rPr>
              <a:t>circumstances</a:t>
            </a:r>
            <a:endParaRPr sz="2000">
              <a:latin typeface="Franklin Gothic Book"/>
              <a:cs typeface="Franklin Gothic Book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Font typeface="Franklin Gothic Book"/>
              <a:buChar char="−"/>
            </a:pPr>
            <a:endParaRPr sz="2050">
              <a:latin typeface="Times New Roman"/>
              <a:cs typeface="Times New Roman"/>
            </a:endParaRPr>
          </a:p>
          <a:p>
            <a:pPr marL="279400" marR="5080" indent="-266700">
              <a:lnSpc>
                <a:spcPct val="80000"/>
              </a:lnSpc>
              <a:spcBef>
                <a:spcPts val="5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000" spc="-5">
                <a:latin typeface="Franklin Gothic Book"/>
                <a:cs typeface="Franklin Gothic Book"/>
              </a:rPr>
              <a:t>Prime </a:t>
            </a:r>
            <a:r>
              <a:rPr dirty="0" sz="2000">
                <a:latin typeface="Franklin Gothic Book"/>
                <a:cs typeface="Franklin Gothic Book"/>
              </a:rPr>
              <a:t>contractor determined </a:t>
            </a:r>
            <a:r>
              <a:rPr dirty="0" sz="2000" spc="-5">
                <a:latin typeface="Franklin Gothic Book"/>
                <a:cs typeface="Franklin Gothic Book"/>
              </a:rPr>
              <a:t>in prescribed </a:t>
            </a:r>
            <a:r>
              <a:rPr dirty="0" sz="2000">
                <a:latin typeface="Franklin Gothic Book"/>
                <a:cs typeface="Franklin Gothic Book"/>
              </a:rPr>
              <a:t>manner and </a:t>
            </a:r>
            <a:r>
              <a:rPr dirty="0" sz="2000" spc="-5">
                <a:latin typeface="Franklin Gothic Book"/>
                <a:cs typeface="Franklin Gothic Book"/>
              </a:rPr>
              <a:t>carries  out prescribed</a:t>
            </a:r>
            <a:r>
              <a:rPr dirty="0" sz="2000" spc="-25">
                <a:latin typeface="Franklin Gothic Book"/>
                <a:cs typeface="Franklin Gothic Book"/>
              </a:rPr>
              <a:t> </a:t>
            </a:r>
            <a:r>
              <a:rPr dirty="0" sz="2000" spc="-5">
                <a:latin typeface="Franklin Gothic Book"/>
                <a:cs typeface="Franklin Gothic Book"/>
              </a:rPr>
              <a:t>activities</a:t>
            </a:r>
            <a:endParaRPr sz="20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16707" y="772160"/>
            <a:ext cx="298704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5"/>
              <a:t>Due</a:t>
            </a:r>
            <a:r>
              <a:rPr dirty="0" sz="4000" spc="-80"/>
              <a:t> </a:t>
            </a:r>
            <a:r>
              <a:rPr dirty="0" sz="4000"/>
              <a:t>diligence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6885305" cy="3592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5">
                <a:latin typeface="Franklin Gothic Book"/>
                <a:cs typeface="Franklin Gothic Book"/>
              </a:rPr>
              <a:t>When </a:t>
            </a:r>
            <a:r>
              <a:rPr dirty="0" sz="2400">
                <a:latin typeface="Franklin Gothic Book"/>
                <a:cs typeface="Franklin Gothic Book"/>
              </a:rPr>
              <a:t>managing </a:t>
            </a:r>
            <a:r>
              <a:rPr dirty="0" sz="2400" spc="5">
                <a:latin typeface="Franklin Gothic Book"/>
                <a:cs typeface="Franklin Gothic Book"/>
              </a:rPr>
              <a:t>contracts </a:t>
            </a:r>
            <a:r>
              <a:rPr dirty="0" sz="2400" spc="-5">
                <a:latin typeface="Franklin Gothic Book"/>
                <a:cs typeface="Franklin Gothic Book"/>
              </a:rPr>
              <a:t>(responsibilities</a:t>
            </a:r>
            <a:r>
              <a:rPr dirty="0" sz="2400" spc="-155">
                <a:latin typeface="Franklin Gothic Book"/>
                <a:cs typeface="Franklin Gothic Book"/>
              </a:rPr>
              <a:t> </a:t>
            </a:r>
            <a:r>
              <a:rPr dirty="0" sz="2400">
                <a:latin typeface="Franklin Gothic Book"/>
                <a:cs typeface="Franklin Gothic Book"/>
              </a:rPr>
              <a:t>assigned):</a:t>
            </a:r>
            <a:endParaRPr sz="2400">
              <a:latin typeface="Franklin Gothic Book"/>
              <a:cs typeface="Franklin Gothic Book"/>
            </a:endParaRPr>
          </a:p>
          <a:p>
            <a:pPr marL="462280" indent="-266700">
              <a:lnSpc>
                <a:spcPct val="100000"/>
              </a:lnSpc>
              <a:spcBef>
                <a:spcPts val="1800"/>
              </a:spcBef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300">
                <a:latin typeface="Franklin Gothic Book"/>
                <a:cs typeface="Franklin Gothic Book"/>
              </a:rPr>
              <a:t>Define the job, who </a:t>
            </a:r>
            <a:r>
              <a:rPr dirty="0" sz="2300" spc="-5">
                <a:latin typeface="Franklin Gothic Book"/>
                <a:cs typeface="Franklin Gothic Book"/>
              </a:rPr>
              <a:t>is </a:t>
            </a:r>
            <a:r>
              <a:rPr dirty="0" sz="2300">
                <a:latin typeface="Franklin Gothic Book"/>
                <a:cs typeface="Franklin Gothic Book"/>
              </a:rPr>
              <a:t>responsible for</a:t>
            </a:r>
            <a:r>
              <a:rPr dirty="0" sz="2300" spc="-90">
                <a:latin typeface="Franklin Gothic Book"/>
                <a:cs typeface="Franklin Gothic Book"/>
              </a:rPr>
              <a:t> </a:t>
            </a:r>
            <a:r>
              <a:rPr dirty="0" sz="2300">
                <a:latin typeface="Franklin Gothic Book"/>
                <a:cs typeface="Franklin Gothic Book"/>
              </a:rPr>
              <a:t>what</a:t>
            </a:r>
            <a:endParaRPr sz="23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462280" indent="-266700">
              <a:lnSpc>
                <a:spcPct val="100000"/>
              </a:lnSpc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300" spc="-5">
                <a:latin typeface="Franklin Gothic Book"/>
                <a:cs typeface="Franklin Gothic Book"/>
              </a:rPr>
              <a:t>Select </a:t>
            </a:r>
            <a:r>
              <a:rPr dirty="0" sz="2300">
                <a:latin typeface="Franklin Gothic Book"/>
                <a:cs typeface="Franklin Gothic Book"/>
              </a:rPr>
              <a:t>a safety-conscious</a:t>
            </a:r>
            <a:r>
              <a:rPr dirty="0" sz="2300" spc="-25">
                <a:latin typeface="Franklin Gothic Book"/>
                <a:cs typeface="Franklin Gothic Book"/>
              </a:rPr>
              <a:t> </a:t>
            </a:r>
            <a:r>
              <a:rPr dirty="0" sz="2300">
                <a:latin typeface="Franklin Gothic Book"/>
                <a:cs typeface="Franklin Gothic Book"/>
              </a:rPr>
              <a:t>organization</a:t>
            </a:r>
            <a:endParaRPr sz="23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462280" indent="-2667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300" spc="-5">
                <a:latin typeface="Franklin Gothic Book"/>
                <a:cs typeface="Franklin Gothic Book"/>
              </a:rPr>
              <a:t>Clarify </a:t>
            </a:r>
            <a:r>
              <a:rPr dirty="0" sz="2300">
                <a:latin typeface="Franklin Gothic Book"/>
                <a:cs typeface="Franklin Gothic Book"/>
              </a:rPr>
              <a:t>mutual </a:t>
            </a:r>
            <a:r>
              <a:rPr dirty="0" sz="2300" spc="-5">
                <a:latin typeface="Franklin Gothic Book"/>
                <a:cs typeface="Franklin Gothic Book"/>
              </a:rPr>
              <a:t>OHS</a:t>
            </a:r>
            <a:r>
              <a:rPr dirty="0" sz="2300" spc="-30">
                <a:latin typeface="Franklin Gothic Book"/>
                <a:cs typeface="Franklin Gothic Book"/>
              </a:rPr>
              <a:t> </a:t>
            </a:r>
            <a:r>
              <a:rPr dirty="0" sz="2300">
                <a:latin typeface="Franklin Gothic Book"/>
                <a:cs typeface="Franklin Gothic Book"/>
              </a:rPr>
              <a:t>expectations</a:t>
            </a:r>
            <a:endParaRPr sz="23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462280" indent="-266700">
              <a:lnSpc>
                <a:spcPct val="100000"/>
              </a:lnSpc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300">
                <a:latin typeface="Franklin Gothic Book"/>
                <a:cs typeface="Franklin Gothic Book"/>
              </a:rPr>
              <a:t>Cooperate </a:t>
            </a:r>
            <a:r>
              <a:rPr dirty="0" sz="2300" spc="-5">
                <a:latin typeface="Franklin Gothic Book"/>
                <a:cs typeface="Franklin Gothic Book"/>
              </a:rPr>
              <a:t>to control</a:t>
            </a:r>
            <a:r>
              <a:rPr dirty="0" sz="2300" spc="15">
                <a:latin typeface="Franklin Gothic Book"/>
                <a:cs typeface="Franklin Gothic Book"/>
              </a:rPr>
              <a:t> </a:t>
            </a:r>
            <a:r>
              <a:rPr dirty="0" sz="2300">
                <a:latin typeface="Franklin Gothic Book"/>
                <a:cs typeface="Franklin Gothic Book"/>
              </a:rPr>
              <a:t>hazards</a:t>
            </a:r>
            <a:endParaRPr sz="23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462280" indent="-2667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300">
                <a:latin typeface="Franklin Gothic Book"/>
                <a:cs typeface="Franklin Gothic Book"/>
              </a:rPr>
              <a:t>Monitor </a:t>
            </a:r>
            <a:r>
              <a:rPr dirty="0" sz="2300" spc="-5">
                <a:latin typeface="Franklin Gothic Book"/>
                <a:cs typeface="Franklin Gothic Book"/>
              </a:rPr>
              <a:t>OHS </a:t>
            </a:r>
            <a:r>
              <a:rPr dirty="0" sz="2300">
                <a:latin typeface="Franklin Gothic Book"/>
                <a:cs typeface="Franklin Gothic Book"/>
              </a:rPr>
              <a:t>performance and</a:t>
            </a:r>
            <a:r>
              <a:rPr dirty="0" sz="2300" spc="-30">
                <a:latin typeface="Franklin Gothic Book"/>
                <a:cs typeface="Franklin Gothic Book"/>
              </a:rPr>
              <a:t> </a:t>
            </a:r>
            <a:r>
              <a:rPr dirty="0" sz="2300">
                <a:latin typeface="Franklin Gothic Book"/>
                <a:cs typeface="Franklin Gothic Book"/>
              </a:rPr>
              <a:t>report</a:t>
            </a:r>
            <a:endParaRPr sz="23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37714" y="772160"/>
            <a:ext cx="5144135" cy="6350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>
                <a:solidFill>
                  <a:srgbClr val="003F5C"/>
                </a:solidFill>
                <a:latin typeface="Franklin Gothic Medium"/>
                <a:cs typeface="Franklin Gothic Medium"/>
              </a:rPr>
              <a:t>Supervisor</a:t>
            </a:r>
            <a:r>
              <a:rPr dirty="0" sz="4000" spc="-100">
                <a:solidFill>
                  <a:srgbClr val="003F5C"/>
                </a:solidFill>
                <a:latin typeface="Franklin Gothic Medium"/>
                <a:cs typeface="Franklin Gothic Medium"/>
              </a:rPr>
              <a:t> </a:t>
            </a:r>
            <a:r>
              <a:rPr dirty="0" sz="4000">
                <a:solidFill>
                  <a:srgbClr val="003F5C"/>
                </a:solidFill>
                <a:latin typeface="Franklin Gothic Medium"/>
                <a:cs typeface="Franklin Gothic Medium"/>
              </a:rPr>
              <a:t>competence</a:t>
            </a:r>
            <a:endParaRPr sz="4000">
              <a:latin typeface="Franklin Gothic Medium"/>
              <a:cs typeface="Franklin Gothic Medium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7307580" cy="1122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 spc="5">
                <a:latin typeface="Franklin Gothic Book"/>
                <a:cs typeface="Franklin Gothic Book"/>
              </a:rPr>
              <a:t>SEA </a:t>
            </a:r>
            <a:r>
              <a:rPr dirty="0" sz="2400">
                <a:latin typeface="Franklin Gothic Book"/>
                <a:cs typeface="Franklin Gothic Book"/>
              </a:rPr>
              <a:t>3-1(1)(e) </a:t>
            </a:r>
            <a:r>
              <a:rPr dirty="0" sz="2400" spc="5">
                <a:latin typeface="Franklin Gothic Book"/>
                <a:cs typeface="Franklin Gothic Book"/>
              </a:rPr>
              <a:t>defines </a:t>
            </a:r>
            <a:r>
              <a:rPr dirty="0" sz="2400">
                <a:latin typeface="Franklin Gothic Book"/>
                <a:cs typeface="Franklin Gothic Book"/>
              </a:rPr>
              <a:t>competent </a:t>
            </a:r>
            <a:r>
              <a:rPr dirty="0" sz="2400" spc="5">
                <a:latin typeface="Franklin Gothic Book"/>
                <a:cs typeface="Franklin Gothic Book"/>
              </a:rPr>
              <a:t>as </a:t>
            </a:r>
            <a:r>
              <a:rPr dirty="0" sz="2400">
                <a:latin typeface="Franklin Gothic Book"/>
                <a:cs typeface="Franklin Gothic Book"/>
              </a:rPr>
              <a:t>“possessing  knowledge, experience </a:t>
            </a:r>
            <a:r>
              <a:rPr dirty="0" sz="2400" spc="5">
                <a:latin typeface="Franklin Gothic Book"/>
                <a:cs typeface="Franklin Gothic Book"/>
              </a:rPr>
              <a:t>and </a:t>
            </a:r>
            <a:r>
              <a:rPr dirty="0" sz="2400">
                <a:latin typeface="Franklin Gothic Book"/>
                <a:cs typeface="Franklin Gothic Book"/>
              </a:rPr>
              <a:t>training </a:t>
            </a:r>
            <a:r>
              <a:rPr dirty="0" sz="2400" spc="5">
                <a:latin typeface="Franklin Gothic Book"/>
                <a:cs typeface="Franklin Gothic Book"/>
              </a:rPr>
              <a:t>to perform </a:t>
            </a:r>
            <a:r>
              <a:rPr dirty="0" sz="2400">
                <a:latin typeface="Franklin Gothic Book"/>
                <a:cs typeface="Franklin Gothic Book"/>
              </a:rPr>
              <a:t>a</a:t>
            </a:r>
            <a:r>
              <a:rPr dirty="0" sz="2400" spc="-220">
                <a:latin typeface="Franklin Gothic Book"/>
                <a:cs typeface="Franklin Gothic Book"/>
              </a:rPr>
              <a:t> </a:t>
            </a:r>
            <a:r>
              <a:rPr dirty="0" sz="2400">
                <a:latin typeface="Franklin Gothic Book"/>
                <a:cs typeface="Franklin Gothic Book"/>
              </a:rPr>
              <a:t>specific  </a:t>
            </a:r>
            <a:r>
              <a:rPr dirty="0" sz="2400" spc="5">
                <a:latin typeface="Franklin Gothic Book"/>
                <a:cs typeface="Franklin Gothic Book"/>
              </a:rPr>
              <a:t>duty”.</a:t>
            </a:r>
            <a:endParaRPr sz="24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34639" y="772160"/>
            <a:ext cx="2552065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/>
              <a:t>Supervisors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16100"/>
            <a:ext cx="7278370" cy="384682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79400" indent="-2667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Employers must ensure supervisors </a:t>
            </a:r>
            <a:r>
              <a:rPr dirty="0" sz="2400">
                <a:latin typeface="Franklin Gothic Book"/>
                <a:cs typeface="Franklin Gothic Book"/>
              </a:rPr>
              <a:t>are</a:t>
            </a:r>
            <a:r>
              <a:rPr dirty="0" sz="2400" spc="15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competent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11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Competence </a:t>
            </a:r>
            <a:r>
              <a:rPr dirty="0" sz="2400">
                <a:latin typeface="Franklin Gothic Book"/>
                <a:cs typeface="Franklin Gothic Book"/>
              </a:rPr>
              <a:t>= </a:t>
            </a:r>
            <a:r>
              <a:rPr dirty="0" sz="2400" spc="-5">
                <a:latin typeface="Franklin Gothic Book"/>
                <a:cs typeface="Franklin Gothic Book"/>
              </a:rPr>
              <a:t>Knowledge, training and</a:t>
            </a:r>
            <a:r>
              <a:rPr dirty="0" sz="2400" spc="2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experience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11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>
                <a:latin typeface="Franklin Gothic Book"/>
                <a:cs typeface="Franklin Gothic Book"/>
              </a:rPr>
              <a:t>SEA </a:t>
            </a:r>
            <a:r>
              <a:rPr dirty="0" sz="2400" spc="-5">
                <a:latin typeface="Franklin Gothic Book"/>
                <a:cs typeface="Franklin Gothic Book"/>
              </a:rPr>
              <a:t>3-8 </a:t>
            </a:r>
            <a:r>
              <a:rPr dirty="0" sz="2400">
                <a:latin typeface="Franklin Gothic Book"/>
                <a:cs typeface="Franklin Gothic Book"/>
              </a:rPr>
              <a:t>– </a:t>
            </a:r>
            <a:r>
              <a:rPr dirty="0" sz="2400" spc="-5">
                <a:latin typeface="Franklin Gothic Book"/>
                <a:cs typeface="Franklin Gothic Book"/>
              </a:rPr>
              <a:t>General duties </a:t>
            </a:r>
            <a:r>
              <a:rPr dirty="0" sz="2400">
                <a:latin typeface="Franklin Gothic Book"/>
                <a:cs typeface="Franklin Gothic Book"/>
              </a:rPr>
              <a:t>of the </a:t>
            </a:r>
            <a:r>
              <a:rPr dirty="0" sz="2400" spc="-5">
                <a:latin typeface="Franklin Gothic Book"/>
                <a:cs typeface="Franklin Gothic Book"/>
              </a:rPr>
              <a:t>employer</a:t>
            </a:r>
            <a:endParaRPr sz="24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2100">
              <a:latin typeface="Times New Roman"/>
              <a:cs typeface="Times New Roman"/>
            </a:endParaRPr>
          </a:p>
          <a:p>
            <a:pPr lvl="1" marL="462280" marR="5080" indent="-266700">
              <a:lnSpc>
                <a:spcPts val="2480"/>
              </a:lnSpc>
              <a:buChar char="−"/>
              <a:tabLst>
                <a:tab pos="462280" algn="l"/>
              </a:tabLst>
            </a:pPr>
            <a:r>
              <a:rPr dirty="0" sz="2300" spc="-5">
                <a:latin typeface="Franklin Gothic Book"/>
                <a:cs typeface="Franklin Gothic Book"/>
              </a:rPr>
              <a:t>SEA 3-8(f)(i): </a:t>
            </a:r>
            <a:r>
              <a:rPr dirty="0" sz="2300">
                <a:latin typeface="Franklin Gothic Book"/>
                <a:cs typeface="Franklin Gothic Book"/>
              </a:rPr>
              <a:t>Employer shall ensure employer’s workers  are </a:t>
            </a:r>
            <a:r>
              <a:rPr dirty="0" sz="2300" spc="-5">
                <a:latin typeface="Franklin Gothic Book"/>
                <a:cs typeface="Franklin Gothic Book"/>
              </a:rPr>
              <a:t>trained in </a:t>
            </a:r>
            <a:r>
              <a:rPr dirty="0" sz="2300">
                <a:latin typeface="Franklin Gothic Book"/>
                <a:cs typeface="Franklin Gothic Book"/>
              </a:rPr>
              <a:t>all </a:t>
            </a:r>
            <a:r>
              <a:rPr dirty="0" sz="2300" spc="-5">
                <a:latin typeface="Franklin Gothic Book"/>
                <a:cs typeface="Franklin Gothic Book"/>
              </a:rPr>
              <a:t>matters </a:t>
            </a:r>
            <a:r>
              <a:rPr dirty="0" sz="2300">
                <a:latin typeface="Franklin Gothic Book"/>
                <a:cs typeface="Franklin Gothic Book"/>
              </a:rPr>
              <a:t>necessary </a:t>
            </a:r>
            <a:r>
              <a:rPr dirty="0" sz="2300" spc="-5">
                <a:latin typeface="Franklin Gothic Book"/>
                <a:cs typeface="Franklin Gothic Book"/>
              </a:rPr>
              <a:t>to </a:t>
            </a:r>
            <a:r>
              <a:rPr dirty="0" sz="2300">
                <a:latin typeface="Franklin Gothic Book"/>
                <a:cs typeface="Franklin Gothic Book"/>
              </a:rPr>
              <a:t>protect their  health, safety and</a:t>
            </a:r>
            <a:r>
              <a:rPr dirty="0" sz="2300" spc="-85">
                <a:latin typeface="Franklin Gothic Book"/>
                <a:cs typeface="Franklin Gothic Book"/>
              </a:rPr>
              <a:t> </a:t>
            </a:r>
            <a:r>
              <a:rPr dirty="0" sz="2300">
                <a:latin typeface="Franklin Gothic Book"/>
                <a:cs typeface="Franklin Gothic Book"/>
              </a:rPr>
              <a:t>welfare</a:t>
            </a:r>
            <a:endParaRPr sz="2300">
              <a:latin typeface="Franklin Gothic Book"/>
              <a:cs typeface="Franklin Gothic Book"/>
            </a:endParaRPr>
          </a:p>
          <a:p>
            <a:pPr lvl="1">
              <a:lnSpc>
                <a:spcPct val="100000"/>
              </a:lnSpc>
              <a:buFont typeface="Franklin Gothic Book"/>
              <a:buChar char="−"/>
            </a:pPr>
            <a:endParaRPr sz="2100">
              <a:latin typeface="Times New Roman"/>
              <a:cs typeface="Times New Roman"/>
            </a:endParaRPr>
          </a:p>
          <a:p>
            <a:pPr lvl="1" marL="462280" marR="11430" indent="-266700">
              <a:lnSpc>
                <a:spcPts val="2480"/>
              </a:lnSpc>
              <a:buChar char="−"/>
              <a:tabLst>
                <a:tab pos="462280" algn="l"/>
              </a:tabLst>
            </a:pPr>
            <a:r>
              <a:rPr dirty="0" sz="2300" spc="-5">
                <a:latin typeface="Franklin Gothic Book"/>
                <a:cs typeface="Franklin Gothic Book"/>
              </a:rPr>
              <a:t>SEA 3-8(f)(ii): </a:t>
            </a:r>
            <a:r>
              <a:rPr dirty="0" sz="2300">
                <a:latin typeface="Franklin Gothic Book"/>
                <a:cs typeface="Franklin Gothic Book"/>
              </a:rPr>
              <a:t>Employer shall </a:t>
            </a:r>
            <a:r>
              <a:rPr dirty="0" sz="2300" spc="-5">
                <a:latin typeface="Franklin Gothic Book"/>
                <a:cs typeface="Franklin Gothic Book"/>
              </a:rPr>
              <a:t>ensure </a:t>
            </a:r>
            <a:r>
              <a:rPr dirty="0" sz="2300">
                <a:latin typeface="Franklin Gothic Book"/>
                <a:cs typeface="Franklin Gothic Book"/>
              </a:rPr>
              <a:t>all work at place of  employment </a:t>
            </a:r>
            <a:r>
              <a:rPr dirty="0" sz="2300" spc="-5">
                <a:latin typeface="Franklin Gothic Book"/>
                <a:cs typeface="Franklin Gothic Book"/>
              </a:rPr>
              <a:t>is supervised sufficiently </a:t>
            </a:r>
            <a:r>
              <a:rPr dirty="0" sz="2300">
                <a:latin typeface="Franklin Gothic Book"/>
                <a:cs typeface="Franklin Gothic Book"/>
              </a:rPr>
              <a:t>and</a:t>
            </a:r>
            <a:r>
              <a:rPr dirty="0" sz="2300" spc="-15">
                <a:latin typeface="Franklin Gothic Book"/>
                <a:cs typeface="Franklin Gothic Book"/>
              </a:rPr>
              <a:t> </a:t>
            </a:r>
            <a:r>
              <a:rPr dirty="0" sz="2300" spc="-5">
                <a:latin typeface="Franklin Gothic Book"/>
                <a:cs typeface="Franklin Gothic Book"/>
              </a:rPr>
              <a:t>competently</a:t>
            </a:r>
            <a:endParaRPr sz="23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22278" y="772160"/>
            <a:ext cx="577342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/>
              <a:t>Health and safety</a:t>
            </a:r>
            <a:r>
              <a:rPr dirty="0" sz="4000" spc="-120"/>
              <a:t> </a:t>
            </a:r>
            <a:r>
              <a:rPr dirty="0" sz="4000"/>
              <a:t>systems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7098030" cy="17932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79400" marR="16510" indent="-2667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The </a:t>
            </a:r>
            <a:r>
              <a:rPr dirty="0" sz="2400">
                <a:latin typeface="Franklin Gothic Book"/>
                <a:cs typeface="Franklin Gothic Book"/>
              </a:rPr>
              <a:t>safety </a:t>
            </a:r>
            <a:r>
              <a:rPr dirty="0" sz="2400" spc="-5">
                <a:latin typeface="Franklin Gothic Book"/>
                <a:cs typeface="Franklin Gothic Book"/>
              </a:rPr>
              <a:t>policy </a:t>
            </a:r>
            <a:r>
              <a:rPr dirty="0" sz="2400">
                <a:latin typeface="Franklin Gothic Book"/>
                <a:cs typeface="Franklin Gothic Book"/>
              </a:rPr>
              <a:t>is the </a:t>
            </a:r>
            <a:r>
              <a:rPr dirty="0" sz="2400" spc="-5">
                <a:latin typeface="Franklin Gothic Book"/>
                <a:cs typeface="Franklin Gothic Book"/>
              </a:rPr>
              <a:t>employer’s </a:t>
            </a:r>
            <a:r>
              <a:rPr dirty="0" sz="2400">
                <a:latin typeface="Franklin Gothic Book"/>
                <a:cs typeface="Franklin Gothic Book"/>
              </a:rPr>
              <a:t>written promise to  provide a </a:t>
            </a:r>
            <a:r>
              <a:rPr dirty="0" sz="2400" spc="-5">
                <a:latin typeface="Franklin Gothic Book"/>
                <a:cs typeface="Franklin Gothic Book"/>
              </a:rPr>
              <a:t>healthy and </a:t>
            </a:r>
            <a:r>
              <a:rPr dirty="0" sz="2400">
                <a:latin typeface="Franklin Gothic Book"/>
                <a:cs typeface="Franklin Gothic Book"/>
              </a:rPr>
              <a:t>safe work</a:t>
            </a:r>
            <a:r>
              <a:rPr dirty="0" sz="2400" spc="-2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environment</a:t>
            </a:r>
            <a:endParaRPr sz="2400">
              <a:latin typeface="Franklin Gothic Book"/>
              <a:cs typeface="Franklin Gothic Book"/>
            </a:endParaRPr>
          </a:p>
          <a:p>
            <a:pPr marL="279400" marR="508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Supervisors must be </a:t>
            </a:r>
            <a:r>
              <a:rPr dirty="0" sz="2400">
                <a:latin typeface="Franklin Gothic Book"/>
                <a:cs typeface="Franklin Gothic Book"/>
              </a:rPr>
              <a:t>familiar with the </a:t>
            </a:r>
            <a:r>
              <a:rPr dirty="0" sz="2400" spc="-5">
                <a:latin typeface="Franklin Gothic Book"/>
                <a:cs typeface="Franklin Gothic Book"/>
              </a:rPr>
              <a:t>philosophy and  content </a:t>
            </a:r>
            <a:r>
              <a:rPr dirty="0" sz="2400">
                <a:latin typeface="Franklin Gothic Book"/>
                <a:cs typeface="Franklin Gothic Book"/>
              </a:rPr>
              <a:t>of the </a:t>
            </a:r>
            <a:r>
              <a:rPr dirty="0" sz="2400" spc="-5">
                <a:latin typeface="Franklin Gothic Book"/>
                <a:cs typeface="Franklin Gothic Book"/>
              </a:rPr>
              <a:t>workplace’s health and </a:t>
            </a:r>
            <a:r>
              <a:rPr dirty="0" sz="2400">
                <a:latin typeface="Franklin Gothic Book"/>
                <a:cs typeface="Franklin Gothic Book"/>
              </a:rPr>
              <a:t>safety</a:t>
            </a:r>
            <a:r>
              <a:rPr dirty="0" sz="2400" spc="35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system</a:t>
            </a:r>
            <a:endParaRPr sz="24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8340" y="1624076"/>
            <a:ext cx="3254375" cy="2616200"/>
          </a:xfrm>
          <a:prstGeom prst="rect">
            <a:avLst/>
          </a:prstGeom>
        </p:spPr>
        <p:txBody>
          <a:bodyPr wrap="square" lIns="0" tIns="165100" rIns="0" bIns="0" rtlCol="0" vert="horz">
            <a:spAutoFit/>
          </a:bodyPr>
          <a:lstStyle/>
          <a:p>
            <a:pPr marL="279400" indent="-266700">
              <a:lnSpc>
                <a:spcPct val="100000"/>
              </a:lnSpc>
              <a:spcBef>
                <a:spcPts val="13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Sta</a:t>
            </a:r>
            <a:r>
              <a:rPr dirty="0" sz="2400" spc="-5">
                <a:latin typeface="Franklin Gothic Book"/>
                <a:cs typeface="Franklin Gothic Book"/>
              </a:rPr>
              <a:t>tement </a:t>
            </a:r>
            <a:r>
              <a:rPr dirty="0" sz="2400">
                <a:latin typeface="Franklin Gothic Book"/>
                <a:cs typeface="Franklin Gothic Book"/>
              </a:rPr>
              <a:t>of</a:t>
            </a:r>
            <a:r>
              <a:rPr dirty="0" sz="2400" spc="-2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policy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>
                <a:latin typeface="Franklin Gothic Book"/>
                <a:cs typeface="Franklin Gothic Book"/>
              </a:rPr>
              <a:t>Risk</a:t>
            </a:r>
            <a:r>
              <a:rPr dirty="0" sz="2400" spc="-25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identification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Resource</a:t>
            </a:r>
            <a:r>
              <a:rPr dirty="0" sz="2400" spc="-2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identification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Responsibilities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Inspection</a:t>
            </a:r>
            <a:r>
              <a:rPr dirty="0" sz="2400" spc="-15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schedules</a:t>
            </a:r>
            <a:endParaRPr sz="2400">
              <a:latin typeface="Franklin Gothic Book"/>
              <a:cs typeface="Franklin Gothic Book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20654" y="772160"/>
            <a:ext cx="7374255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5"/>
              <a:t>A </a:t>
            </a:r>
            <a:r>
              <a:rPr dirty="0" sz="4000"/>
              <a:t>sound health and safety</a:t>
            </a:r>
            <a:r>
              <a:rPr dirty="0" sz="4000" spc="-130"/>
              <a:t> </a:t>
            </a:r>
            <a:r>
              <a:rPr dirty="0" sz="4000"/>
              <a:t>system</a:t>
            </a:r>
            <a:endParaRPr sz="4000"/>
          </a:p>
        </p:txBody>
      </p:sp>
      <p:sp>
        <p:nvSpPr>
          <p:cNvPr id="4" name="object 4"/>
          <p:cNvSpPr txBox="1"/>
          <p:nvPr/>
        </p:nvSpPr>
        <p:spPr>
          <a:xfrm>
            <a:off x="4726940" y="1624076"/>
            <a:ext cx="3470275" cy="2616200"/>
          </a:xfrm>
          <a:prstGeom prst="rect">
            <a:avLst/>
          </a:prstGeom>
        </p:spPr>
        <p:txBody>
          <a:bodyPr wrap="square" lIns="0" tIns="165100" rIns="0" bIns="0" rtlCol="0" vert="horz">
            <a:spAutoFit/>
          </a:bodyPr>
          <a:lstStyle/>
          <a:p>
            <a:pPr marL="279400" indent="-266700">
              <a:lnSpc>
                <a:spcPct val="100000"/>
              </a:lnSpc>
              <a:spcBef>
                <a:spcPts val="13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Chemical/biological</a:t>
            </a:r>
            <a:r>
              <a:rPr dirty="0" sz="2400" spc="-35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plan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Training</a:t>
            </a:r>
            <a:r>
              <a:rPr dirty="0" sz="2400" spc="-1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workers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Incident</a:t>
            </a:r>
            <a:r>
              <a:rPr dirty="0" sz="2400" spc="-15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investigation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Worker participation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Program</a:t>
            </a:r>
            <a:r>
              <a:rPr dirty="0" sz="2400" spc="-15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review</a:t>
            </a:r>
            <a:endParaRPr sz="24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67030" y="772160"/>
            <a:ext cx="2886075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5"/>
              <a:t>Introductions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787143"/>
            <a:ext cx="3874135" cy="37382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79400" indent="-2667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200" spc="-10">
                <a:latin typeface="Franklin Gothic Book"/>
                <a:cs typeface="Franklin Gothic Book"/>
              </a:rPr>
              <a:t>Instructor</a:t>
            </a:r>
            <a:endParaRPr sz="22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187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200" spc="-5">
                <a:latin typeface="Franklin Gothic Book"/>
                <a:cs typeface="Franklin Gothic Book"/>
              </a:rPr>
              <a:t>Introduce</a:t>
            </a:r>
            <a:r>
              <a:rPr dirty="0" sz="2200" spc="5">
                <a:latin typeface="Franklin Gothic Book"/>
                <a:cs typeface="Franklin Gothic Book"/>
              </a:rPr>
              <a:t> </a:t>
            </a:r>
            <a:r>
              <a:rPr dirty="0" sz="2200" spc="-10">
                <a:latin typeface="Franklin Gothic Book"/>
                <a:cs typeface="Franklin Gothic Book"/>
              </a:rPr>
              <a:t>yourselves</a:t>
            </a:r>
            <a:endParaRPr sz="2200">
              <a:latin typeface="Franklin Gothic Book"/>
              <a:cs typeface="Franklin Gothic Book"/>
            </a:endParaRPr>
          </a:p>
          <a:p>
            <a:pPr lvl="1" marL="462280" indent="-266700">
              <a:lnSpc>
                <a:spcPct val="100000"/>
              </a:lnSpc>
              <a:spcBef>
                <a:spcPts val="1900"/>
              </a:spcBef>
              <a:buChar char="−"/>
              <a:tabLst>
                <a:tab pos="462280" algn="l"/>
              </a:tabLst>
            </a:pPr>
            <a:r>
              <a:rPr dirty="0" sz="2100" spc="-5">
                <a:latin typeface="Franklin Gothic Book"/>
                <a:cs typeface="Franklin Gothic Book"/>
              </a:rPr>
              <a:t>Name</a:t>
            </a:r>
            <a:endParaRPr sz="2100">
              <a:latin typeface="Franklin Gothic Book"/>
              <a:cs typeface="Franklin Gothic Book"/>
            </a:endParaRPr>
          </a:p>
          <a:p>
            <a:pPr lvl="1" marL="462280" indent="-266700">
              <a:lnSpc>
                <a:spcPct val="100000"/>
              </a:lnSpc>
              <a:spcBef>
                <a:spcPts val="1900"/>
              </a:spcBef>
              <a:buChar char="−"/>
              <a:tabLst>
                <a:tab pos="462280" algn="l"/>
              </a:tabLst>
            </a:pPr>
            <a:r>
              <a:rPr dirty="0" sz="2100" spc="-5">
                <a:latin typeface="Franklin Gothic Book"/>
                <a:cs typeface="Franklin Gothic Book"/>
              </a:rPr>
              <a:t>Employer</a:t>
            </a:r>
            <a:endParaRPr sz="2100">
              <a:latin typeface="Franklin Gothic Book"/>
              <a:cs typeface="Franklin Gothic Book"/>
            </a:endParaRPr>
          </a:p>
          <a:p>
            <a:pPr lvl="1" marL="462280" indent="-266700">
              <a:lnSpc>
                <a:spcPct val="100000"/>
              </a:lnSpc>
              <a:spcBef>
                <a:spcPts val="1895"/>
              </a:spcBef>
              <a:buChar char="−"/>
              <a:tabLst>
                <a:tab pos="462280" algn="l"/>
              </a:tabLst>
            </a:pPr>
            <a:r>
              <a:rPr dirty="0" sz="2100" spc="-5">
                <a:latin typeface="Franklin Gothic Book"/>
                <a:cs typeface="Franklin Gothic Book"/>
              </a:rPr>
              <a:t>Industry</a:t>
            </a:r>
            <a:endParaRPr sz="2100">
              <a:latin typeface="Franklin Gothic Book"/>
              <a:cs typeface="Franklin Gothic Book"/>
            </a:endParaRPr>
          </a:p>
          <a:p>
            <a:pPr lvl="1" marL="462280" indent="-266700">
              <a:lnSpc>
                <a:spcPct val="100000"/>
              </a:lnSpc>
              <a:spcBef>
                <a:spcPts val="1895"/>
              </a:spcBef>
              <a:buChar char="−"/>
              <a:tabLst>
                <a:tab pos="462280" algn="l"/>
              </a:tabLst>
            </a:pPr>
            <a:r>
              <a:rPr dirty="0" sz="2100" spc="-5">
                <a:latin typeface="Franklin Gothic Book"/>
                <a:cs typeface="Franklin Gothic Book"/>
              </a:rPr>
              <a:t>Position</a:t>
            </a:r>
            <a:endParaRPr sz="2100">
              <a:latin typeface="Franklin Gothic Book"/>
              <a:cs typeface="Franklin Gothic Book"/>
            </a:endParaRPr>
          </a:p>
          <a:p>
            <a:pPr lvl="1" marL="462280" indent="-266700">
              <a:lnSpc>
                <a:spcPct val="100000"/>
              </a:lnSpc>
              <a:spcBef>
                <a:spcPts val="1895"/>
              </a:spcBef>
              <a:buChar char="−"/>
              <a:tabLst>
                <a:tab pos="462280" algn="l"/>
              </a:tabLst>
            </a:pPr>
            <a:r>
              <a:rPr dirty="0" sz="2100" spc="-5">
                <a:latin typeface="Franklin Gothic Book"/>
                <a:cs typeface="Franklin Gothic Book"/>
              </a:rPr>
              <a:t>Length </a:t>
            </a:r>
            <a:r>
              <a:rPr dirty="0" sz="2100">
                <a:latin typeface="Franklin Gothic Book"/>
                <a:cs typeface="Franklin Gothic Book"/>
              </a:rPr>
              <a:t>of </a:t>
            </a:r>
            <a:r>
              <a:rPr dirty="0" sz="2100" spc="-5">
                <a:latin typeface="Franklin Gothic Book"/>
                <a:cs typeface="Franklin Gothic Book"/>
              </a:rPr>
              <a:t>time </a:t>
            </a:r>
            <a:r>
              <a:rPr dirty="0" sz="2100">
                <a:latin typeface="Franklin Gothic Book"/>
                <a:cs typeface="Franklin Gothic Book"/>
              </a:rPr>
              <a:t>as a</a:t>
            </a:r>
            <a:r>
              <a:rPr dirty="0" sz="2100" spc="-25">
                <a:latin typeface="Franklin Gothic Book"/>
                <a:cs typeface="Franklin Gothic Book"/>
              </a:rPr>
              <a:t> </a:t>
            </a:r>
            <a:r>
              <a:rPr dirty="0" sz="2100" spc="-5">
                <a:latin typeface="Franklin Gothic Book"/>
                <a:cs typeface="Franklin Gothic Book"/>
              </a:rPr>
              <a:t>supervisor</a:t>
            </a:r>
            <a:endParaRPr sz="21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950720" marR="5080" indent="-1824355">
              <a:lnSpc>
                <a:spcPct val="100000"/>
              </a:lnSpc>
              <a:spcBef>
                <a:spcPts val="95"/>
              </a:spcBef>
            </a:pPr>
            <a:r>
              <a:rPr dirty="0" sz="4000"/>
              <a:t>Elements of </a:t>
            </a:r>
            <a:r>
              <a:rPr dirty="0" sz="4000" spc="-5"/>
              <a:t>a </a:t>
            </a:r>
            <a:r>
              <a:rPr dirty="0" sz="4000"/>
              <a:t>good health</a:t>
            </a:r>
            <a:r>
              <a:rPr dirty="0" sz="4000" spc="-130"/>
              <a:t> </a:t>
            </a:r>
            <a:r>
              <a:rPr dirty="0" sz="4000"/>
              <a:t>and  safety</a:t>
            </a:r>
            <a:r>
              <a:rPr dirty="0" sz="4000" spc="-45"/>
              <a:t> </a:t>
            </a:r>
            <a:r>
              <a:rPr dirty="0" sz="4000"/>
              <a:t>system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5638800" cy="37439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79400" indent="-2667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Workplace</a:t>
            </a:r>
            <a:r>
              <a:rPr dirty="0" sz="2400" spc="5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specific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Commitment </a:t>
            </a:r>
            <a:r>
              <a:rPr dirty="0" sz="2400">
                <a:latin typeface="Franklin Gothic Book"/>
                <a:cs typeface="Franklin Gothic Book"/>
              </a:rPr>
              <a:t>from</a:t>
            </a:r>
            <a:r>
              <a:rPr dirty="0" sz="2400" spc="-3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employer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Worker input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Clear responsibilities and</a:t>
            </a:r>
            <a:r>
              <a:rPr dirty="0" sz="2400" spc="1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accountabilities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Evaluation</a:t>
            </a:r>
            <a:r>
              <a:rPr dirty="0" sz="2400" spc="-25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mechanism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Effective</a:t>
            </a:r>
            <a:r>
              <a:rPr dirty="0" sz="2400" spc="-2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communications</a:t>
            </a:r>
            <a:endParaRPr sz="24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24030" y="772160"/>
            <a:ext cx="5169535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/>
              <a:t>How to supervise</a:t>
            </a:r>
            <a:r>
              <a:rPr dirty="0" sz="4000" spc="-140"/>
              <a:t> </a:t>
            </a:r>
            <a:r>
              <a:rPr dirty="0" sz="4000"/>
              <a:t>safety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2912110" cy="37439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79400" indent="-2667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>
                <a:latin typeface="Franklin Gothic Book"/>
                <a:cs typeface="Franklin Gothic Book"/>
              </a:rPr>
              <a:t>Hazard</a:t>
            </a:r>
            <a:r>
              <a:rPr dirty="0" sz="2400" spc="-45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assessment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Inspections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>
                <a:latin typeface="Franklin Gothic Book"/>
                <a:cs typeface="Franklin Gothic Book"/>
              </a:rPr>
              <a:t>Resolve</a:t>
            </a:r>
            <a:r>
              <a:rPr dirty="0" sz="2400" spc="-2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concerns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Investigation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Refusals </a:t>
            </a:r>
            <a:r>
              <a:rPr dirty="0" sz="2400">
                <a:latin typeface="Franklin Gothic Book"/>
                <a:cs typeface="Franklin Gothic Book"/>
              </a:rPr>
              <a:t>to</a:t>
            </a:r>
            <a:r>
              <a:rPr dirty="0" sz="2400" spc="-1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work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Train/orient</a:t>
            </a:r>
            <a:r>
              <a:rPr dirty="0" sz="2400" spc="-45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workers</a:t>
            </a:r>
            <a:endParaRPr sz="24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8340" y="1739900"/>
            <a:ext cx="3712845" cy="3811270"/>
          </a:xfrm>
          <a:prstGeom prst="rect">
            <a:avLst/>
          </a:prstGeom>
        </p:spPr>
        <p:txBody>
          <a:bodyPr wrap="square" lIns="0" tIns="53975" rIns="0" bIns="0" rtlCol="0" vert="horz">
            <a:spAutoFit/>
          </a:bodyPr>
          <a:lstStyle/>
          <a:p>
            <a:pPr marL="279400" marR="5080" indent="-266700">
              <a:lnSpc>
                <a:spcPts val="2590"/>
              </a:lnSpc>
              <a:spcBef>
                <a:spcPts val="425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>
                <a:latin typeface="Franklin Gothic Book"/>
                <a:cs typeface="Franklin Gothic Book"/>
              </a:rPr>
              <a:t>R</a:t>
            </a:r>
            <a:r>
              <a:rPr dirty="0" sz="2400">
                <a:latin typeface="Franklin Gothic Book"/>
                <a:cs typeface="Franklin Gothic Book"/>
              </a:rPr>
              <a:t>ights </a:t>
            </a:r>
            <a:r>
              <a:rPr dirty="0" sz="2400" spc="-5">
                <a:latin typeface="Franklin Gothic Book"/>
                <a:cs typeface="Franklin Gothic Book"/>
              </a:rPr>
              <a:t>and  Responsibilities: Your </a:t>
            </a:r>
            <a:r>
              <a:rPr dirty="0" sz="2400">
                <a:latin typeface="Franklin Gothic Book"/>
                <a:cs typeface="Franklin Gothic Book"/>
              </a:rPr>
              <a:t>Path  to a </a:t>
            </a:r>
            <a:r>
              <a:rPr dirty="0" sz="2400" spc="-5">
                <a:latin typeface="Franklin Gothic Book"/>
                <a:cs typeface="Franklin Gothic Book"/>
              </a:rPr>
              <a:t>Safe</a:t>
            </a:r>
            <a:r>
              <a:rPr dirty="0" sz="2400" spc="-2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Workplace</a:t>
            </a:r>
            <a:endParaRPr sz="2400">
              <a:latin typeface="Franklin Gothic Book"/>
              <a:cs typeface="Franklin Gothic Book"/>
            </a:endParaRPr>
          </a:p>
          <a:p>
            <a:pPr marL="279400" marR="457834" indent="-266700">
              <a:lnSpc>
                <a:spcPts val="2590"/>
              </a:lnSpc>
              <a:spcBef>
                <a:spcPts val="121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>
                <a:latin typeface="Franklin Gothic Book"/>
                <a:cs typeface="Franklin Gothic Book"/>
              </a:rPr>
              <a:t>A </a:t>
            </a:r>
            <a:r>
              <a:rPr dirty="0" sz="2400" spc="-5">
                <a:latin typeface="Franklin Gothic Book"/>
                <a:cs typeface="Franklin Gothic Book"/>
              </a:rPr>
              <a:t>key </a:t>
            </a:r>
            <a:r>
              <a:rPr dirty="0" sz="2400">
                <a:latin typeface="Franklin Gothic Book"/>
                <a:cs typeface="Franklin Gothic Book"/>
              </a:rPr>
              <a:t>tool in </a:t>
            </a:r>
            <a:r>
              <a:rPr dirty="0" sz="2400" spc="-5">
                <a:latin typeface="Franklin Gothic Book"/>
                <a:cs typeface="Franklin Gothic Book"/>
              </a:rPr>
              <a:t>any health  and </a:t>
            </a:r>
            <a:r>
              <a:rPr dirty="0" sz="2400">
                <a:latin typeface="Franklin Gothic Book"/>
                <a:cs typeface="Franklin Gothic Book"/>
              </a:rPr>
              <a:t>safety system is  hazard</a:t>
            </a:r>
            <a:r>
              <a:rPr dirty="0" sz="2400" spc="-2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assessment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875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Assess</a:t>
            </a:r>
            <a:r>
              <a:rPr dirty="0" sz="2400" spc="-15">
                <a:latin typeface="Franklin Gothic Book"/>
                <a:cs typeface="Franklin Gothic Book"/>
              </a:rPr>
              <a:t> </a:t>
            </a:r>
            <a:r>
              <a:rPr dirty="0" sz="2400">
                <a:latin typeface="Franklin Gothic Book"/>
                <a:cs typeface="Franklin Gothic Book"/>
              </a:rPr>
              <a:t>risk</a:t>
            </a:r>
            <a:endParaRPr sz="2400">
              <a:latin typeface="Franklin Gothic Book"/>
              <a:cs typeface="Franklin Gothic Book"/>
            </a:endParaRPr>
          </a:p>
          <a:p>
            <a:pPr marL="279400" marR="354330" indent="-266700">
              <a:lnSpc>
                <a:spcPts val="2590"/>
              </a:lnSpc>
              <a:spcBef>
                <a:spcPts val="124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Objective </a:t>
            </a:r>
            <a:r>
              <a:rPr dirty="0" sz="2400">
                <a:latin typeface="Franklin Gothic Book"/>
                <a:cs typeface="Franklin Gothic Book"/>
              </a:rPr>
              <a:t>is to</a:t>
            </a:r>
            <a:r>
              <a:rPr dirty="0" sz="2400" spc="-65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eliminate  and/or reduce </a:t>
            </a:r>
            <a:r>
              <a:rPr dirty="0" sz="2400">
                <a:latin typeface="Franklin Gothic Book"/>
                <a:cs typeface="Franklin Gothic Book"/>
              </a:rPr>
              <a:t>hazards  </a:t>
            </a:r>
            <a:r>
              <a:rPr dirty="0" sz="2400" spc="-5">
                <a:latin typeface="Franklin Gothic Book"/>
                <a:cs typeface="Franklin Gothic Book"/>
              </a:rPr>
              <a:t>and associated</a:t>
            </a:r>
            <a:r>
              <a:rPr dirty="0" sz="2400" spc="-30">
                <a:latin typeface="Franklin Gothic Book"/>
                <a:cs typeface="Franklin Gothic Book"/>
              </a:rPr>
              <a:t> </a:t>
            </a:r>
            <a:r>
              <a:rPr dirty="0" sz="2400">
                <a:latin typeface="Franklin Gothic Book"/>
                <a:cs typeface="Franklin Gothic Book"/>
              </a:rPr>
              <a:t>risk</a:t>
            </a:r>
            <a:endParaRPr sz="2400">
              <a:latin typeface="Franklin Gothic Book"/>
              <a:cs typeface="Franklin Gothic Book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89990" y="772160"/>
            <a:ext cx="123698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/>
              <a:t>Vid</a:t>
            </a:r>
            <a:r>
              <a:rPr dirty="0" sz="4000" spc="10"/>
              <a:t>e</a:t>
            </a:r>
            <a:r>
              <a:rPr dirty="0" sz="4000" spc="-5"/>
              <a:t>o</a:t>
            </a:r>
            <a:endParaRPr sz="4000"/>
          </a:p>
        </p:txBody>
      </p:sp>
      <p:sp>
        <p:nvSpPr>
          <p:cNvPr id="4" name="object 4"/>
          <p:cNvSpPr/>
          <p:nvPr/>
        </p:nvSpPr>
        <p:spPr>
          <a:xfrm>
            <a:off x="4965311" y="1950106"/>
            <a:ext cx="3563669" cy="32937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48286" y="772160"/>
            <a:ext cx="412369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/>
              <a:t>What are</a:t>
            </a:r>
            <a:r>
              <a:rPr dirty="0" sz="4000" spc="-75"/>
              <a:t> </a:t>
            </a:r>
            <a:r>
              <a:rPr dirty="0" sz="4000"/>
              <a:t>hazards?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17623"/>
            <a:ext cx="3348990" cy="38684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79400" indent="-2667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1300" spc="-5">
                <a:latin typeface="Franklin Gothic Book"/>
                <a:cs typeface="Franklin Gothic Book"/>
              </a:rPr>
              <a:t>A hazard is anything </a:t>
            </a:r>
            <a:r>
              <a:rPr dirty="0" sz="1300" spc="-10">
                <a:latin typeface="Franklin Gothic Book"/>
                <a:cs typeface="Franklin Gothic Book"/>
              </a:rPr>
              <a:t>that can </a:t>
            </a:r>
            <a:r>
              <a:rPr dirty="0" sz="1300" spc="-5">
                <a:latin typeface="Franklin Gothic Book"/>
                <a:cs typeface="Franklin Gothic Book"/>
              </a:rPr>
              <a:t>harm a</a:t>
            </a:r>
            <a:r>
              <a:rPr dirty="0" sz="1300" spc="30">
                <a:latin typeface="Franklin Gothic Book"/>
                <a:cs typeface="Franklin Gothic Book"/>
              </a:rPr>
              <a:t> </a:t>
            </a:r>
            <a:r>
              <a:rPr dirty="0" sz="1300" spc="-5">
                <a:latin typeface="Franklin Gothic Book"/>
                <a:cs typeface="Franklin Gothic Book"/>
              </a:rPr>
              <a:t>worker</a:t>
            </a:r>
            <a:endParaRPr sz="13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"/>
              <a:buChar char="•"/>
            </a:pPr>
            <a:endParaRPr sz="1800">
              <a:latin typeface="Times New Roman"/>
              <a:cs typeface="Times New Roman"/>
            </a:endParaRPr>
          </a:p>
          <a:p>
            <a:pPr marL="279400" indent="-2667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1300" spc="-5">
                <a:latin typeface="Franklin Gothic Book"/>
                <a:cs typeface="Franklin Gothic Book"/>
              </a:rPr>
              <a:t>Two broad</a:t>
            </a:r>
            <a:r>
              <a:rPr dirty="0" sz="1300">
                <a:latin typeface="Franklin Gothic Book"/>
                <a:cs typeface="Franklin Gothic Book"/>
              </a:rPr>
              <a:t> </a:t>
            </a:r>
            <a:r>
              <a:rPr dirty="0" sz="1300" spc="-10">
                <a:latin typeface="Franklin Gothic Book"/>
                <a:cs typeface="Franklin Gothic Book"/>
              </a:rPr>
              <a:t>categories:</a:t>
            </a:r>
            <a:endParaRPr sz="13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"/>
              <a:buChar char="•"/>
            </a:pPr>
            <a:endParaRPr sz="1800">
              <a:latin typeface="Times New Roman"/>
              <a:cs typeface="Times New Roman"/>
            </a:endParaRPr>
          </a:p>
          <a:p>
            <a:pPr lvl="1" marL="652780" indent="-457200">
              <a:lnSpc>
                <a:spcPct val="100000"/>
              </a:lnSpc>
              <a:buAutoNum type="arabicPeriod"/>
              <a:tabLst>
                <a:tab pos="652145" algn="l"/>
                <a:tab pos="652780" algn="l"/>
              </a:tabLst>
            </a:pPr>
            <a:r>
              <a:rPr dirty="0" sz="1300" spc="-10">
                <a:latin typeface="Franklin Gothic Book"/>
                <a:cs typeface="Franklin Gothic Book"/>
              </a:rPr>
              <a:t>Health</a:t>
            </a:r>
            <a:r>
              <a:rPr dirty="0" sz="1300" spc="10">
                <a:latin typeface="Franklin Gothic Book"/>
                <a:cs typeface="Franklin Gothic Book"/>
              </a:rPr>
              <a:t> </a:t>
            </a:r>
            <a:r>
              <a:rPr dirty="0" sz="1300" spc="-5">
                <a:latin typeface="Franklin Gothic Book"/>
                <a:cs typeface="Franklin Gothic Book"/>
              </a:rPr>
              <a:t>hazards</a:t>
            </a:r>
            <a:endParaRPr sz="1300">
              <a:latin typeface="Franklin Gothic Book"/>
              <a:cs typeface="Franklin Gothic Book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Font typeface="Franklin Gothic Book"/>
              <a:buAutoNum type="arabicPeriod"/>
            </a:pPr>
            <a:endParaRPr sz="1800">
              <a:latin typeface="Times New Roman"/>
              <a:cs typeface="Times New Roman"/>
            </a:endParaRPr>
          </a:p>
          <a:p>
            <a:pPr lvl="2" marL="820419" indent="-358140">
              <a:lnSpc>
                <a:spcPct val="100000"/>
              </a:lnSpc>
              <a:buChar char="▪"/>
              <a:tabLst>
                <a:tab pos="819785" algn="l"/>
                <a:tab pos="820419" algn="l"/>
              </a:tabLst>
            </a:pPr>
            <a:r>
              <a:rPr dirty="0" sz="1200" spc="-5">
                <a:latin typeface="Franklin Gothic Book"/>
                <a:cs typeface="Franklin Gothic Book"/>
              </a:rPr>
              <a:t>Chemical</a:t>
            </a:r>
            <a:endParaRPr sz="1200">
              <a:latin typeface="Franklin Gothic Book"/>
              <a:cs typeface="Franklin Gothic Book"/>
            </a:endParaRPr>
          </a:p>
          <a:p>
            <a:pPr lvl="2">
              <a:lnSpc>
                <a:spcPct val="100000"/>
              </a:lnSpc>
              <a:spcBef>
                <a:spcPts val="45"/>
              </a:spcBef>
              <a:buFont typeface="Franklin Gothic Book"/>
              <a:buChar char="▪"/>
            </a:pPr>
            <a:endParaRPr sz="1800">
              <a:latin typeface="Times New Roman"/>
              <a:cs typeface="Times New Roman"/>
            </a:endParaRPr>
          </a:p>
          <a:p>
            <a:pPr lvl="2" marL="820419" indent="-358140">
              <a:lnSpc>
                <a:spcPct val="100000"/>
              </a:lnSpc>
              <a:buChar char="▪"/>
              <a:tabLst>
                <a:tab pos="819785" algn="l"/>
                <a:tab pos="820419" algn="l"/>
              </a:tabLst>
            </a:pPr>
            <a:r>
              <a:rPr dirty="0" sz="1200" spc="-5">
                <a:latin typeface="Franklin Gothic Book"/>
                <a:cs typeface="Franklin Gothic Book"/>
              </a:rPr>
              <a:t>Biological</a:t>
            </a:r>
            <a:endParaRPr sz="1200">
              <a:latin typeface="Franklin Gothic Book"/>
              <a:cs typeface="Franklin Gothic Book"/>
            </a:endParaRPr>
          </a:p>
          <a:p>
            <a:pPr lvl="2">
              <a:lnSpc>
                <a:spcPct val="100000"/>
              </a:lnSpc>
              <a:spcBef>
                <a:spcPts val="40"/>
              </a:spcBef>
              <a:buFont typeface="Franklin Gothic Book"/>
              <a:buChar char="▪"/>
            </a:pPr>
            <a:endParaRPr sz="1800">
              <a:latin typeface="Times New Roman"/>
              <a:cs typeface="Times New Roman"/>
            </a:endParaRPr>
          </a:p>
          <a:p>
            <a:pPr lvl="2" marL="820419" indent="-358140">
              <a:lnSpc>
                <a:spcPct val="100000"/>
              </a:lnSpc>
              <a:buChar char="▪"/>
              <a:tabLst>
                <a:tab pos="819785" algn="l"/>
                <a:tab pos="820419" algn="l"/>
              </a:tabLst>
            </a:pPr>
            <a:r>
              <a:rPr dirty="0" sz="1200">
                <a:latin typeface="Franklin Gothic Book"/>
                <a:cs typeface="Franklin Gothic Book"/>
              </a:rPr>
              <a:t>Work</a:t>
            </a:r>
            <a:r>
              <a:rPr dirty="0" sz="1200" spc="-10">
                <a:latin typeface="Franklin Gothic Book"/>
                <a:cs typeface="Franklin Gothic Book"/>
              </a:rPr>
              <a:t> </a:t>
            </a:r>
            <a:r>
              <a:rPr dirty="0" sz="1200" spc="-5">
                <a:latin typeface="Franklin Gothic Book"/>
                <a:cs typeface="Franklin Gothic Book"/>
              </a:rPr>
              <a:t>design</a:t>
            </a:r>
            <a:endParaRPr sz="1200">
              <a:latin typeface="Franklin Gothic Book"/>
              <a:cs typeface="Franklin Gothic Book"/>
            </a:endParaRPr>
          </a:p>
          <a:p>
            <a:pPr lvl="2">
              <a:lnSpc>
                <a:spcPct val="100000"/>
              </a:lnSpc>
              <a:spcBef>
                <a:spcPts val="45"/>
              </a:spcBef>
              <a:buFont typeface="Franklin Gothic Book"/>
              <a:buChar char="▪"/>
            </a:pPr>
            <a:endParaRPr sz="1800">
              <a:latin typeface="Times New Roman"/>
              <a:cs typeface="Times New Roman"/>
            </a:endParaRPr>
          </a:p>
          <a:p>
            <a:pPr lvl="2" marL="820419" indent="-358140">
              <a:lnSpc>
                <a:spcPct val="100000"/>
              </a:lnSpc>
              <a:buChar char="▪"/>
              <a:tabLst>
                <a:tab pos="819785" algn="l"/>
                <a:tab pos="820419" algn="l"/>
              </a:tabLst>
            </a:pPr>
            <a:r>
              <a:rPr dirty="0" sz="1200" spc="-5">
                <a:latin typeface="Franklin Gothic Book"/>
                <a:cs typeface="Franklin Gothic Book"/>
              </a:rPr>
              <a:t>Physical</a:t>
            </a:r>
            <a:endParaRPr sz="1200">
              <a:latin typeface="Franklin Gothic Book"/>
              <a:cs typeface="Franklin Gothic Book"/>
            </a:endParaRPr>
          </a:p>
          <a:p>
            <a:pPr lvl="2">
              <a:lnSpc>
                <a:spcPct val="100000"/>
              </a:lnSpc>
              <a:spcBef>
                <a:spcPts val="40"/>
              </a:spcBef>
              <a:buFont typeface="Franklin Gothic Book"/>
              <a:buChar char="▪"/>
            </a:pPr>
            <a:endParaRPr sz="1800">
              <a:latin typeface="Times New Roman"/>
              <a:cs typeface="Times New Roman"/>
            </a:endParaRPr>
          </a:p>
          <a:p>
            <a:pPr lvl="2" marL="820419" indent="-358140">
              <a:lnSpc>
                <a:spcPct val="100000"/>
              </a:lnSpc>
              <a:buChar char="▪"/>
              <a:tabLst>
                <a:tab pos="819785" algn="l"/>
                <a:tab pos="820419" algn="l"/>
              </a:tabLst>
            </a:pPr>
            <a:r>
              <a:rPr dirty="0" sz="1200" spc="-5">
                <a:latin typeface="Franklin Gothic Book"/>
                <a:cs typeface="Franklin Gothic Book"/>
              </a:rPr>
              <a:t>Workplace</a:t>
            </a:r>
            <a:r>
              <a:rPr dirty="0" sz="1200" spc="-10">
                <a:latin typeface="Franklin Gothic Book"/>
                <a:cs typeface="Franklin Gothic Book"/>
              </a:rPr>
              <a:t> </a:t>
            </a:r>
            <a:r>
              <a:rPr dirty="0" sz="1200" spc="-5">
                <a:latin typeface="Franklin Gothic Book"/>
                <a:cs typeface="Franklin Gothic Book"/>
              </a:rPr>
              <a:t>stress</a:t>
            </a:r>
            <a:endParaRPr sz="1200">
              <a:latin typeface="Franklin Gothic Book"/>
              <a:cs typeface="Franklin Gothic Book"/>
            </a:endParaRPr>
          </a:p>
          <a:p>
            <a:pPr lvl="2">
              <a:lnSpc>
                <a:spcPct val="100000"/>
              </a:lnSpc>
              <a:spcBef>
                <a:spcPts val="15"/>
              </a:spcBef>
              <a:buFont typeface="Franklin Gothic Book"/>
              <a:buChar char="▪"/>
            </a:pPr>
            <a:endParaRPr sz="1800">
              <a:latin typeface="Times New Roman"/>
              <a:cs typeface="Times New Roman"/>
            </a:endParaRPr>
          </a:p>
          <a:p>
            <a:pPr lvl="1" marL="652780" indent="-457200">
              <a:lnSpc>
                <a:spcPct val="100000"/>
              </a:lnSpc>
              <a:buAutoNum type="arabicPeriod"/>
              <a:tabLst>
                <a:tab pos="652145" algn="l"/>
                <a:tab pos="652780" algn="l"/>
              </a:tabLst>
            </a:pPr>
            <a:r>
              <a:rPr dirty="0" sz="1300" spc="-10">
                <a:latin typeface="Franklin Gothic Book"/>
                <a:cs typeface="Franklin Gothic Book"/>
              </a:rPr>
              <a:t>Safety</a:t>
            </a:r>
            <a:r>
              <a:rPr dirty="0" sz="1300" spc="5">
                <a:latin typeface="Franklin Gothic Book"/>
                <a:cs typeface="Franklin Gothic Book"/>
              </a:rPr>
              <a:t> </a:t>
            </a:r>
            <a:r>
              <a:rPr dirty="0" sz="1300" spc="-5">
                <a:latin typeface="Franklin Gothic Book"/>
                <a:cs typeface="Franklin Gothic Book"/>
              </a:rPr>
              <a:t>hazards</a:t>
            </a:r>
            <a:endParaRPr sz="13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85286" y="772160"/>
            <a:ext cx="284734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/>
              <a:t>What is</a:t>
            </a:r>
            <a:r>
              <a:rPr dirty="0" sz="4000" spc="-105"/>
              <a:t> </a:t>
            </a:r>
            <a:r>
              <a:rPr dirty="0" sz="4000"/>
              <a:t>risk?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7115809" cy="33940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79400" marR="5080" indent="-2667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>
                <a:latin typeface="Franklin Gothic Book"/>
                <a:cs typeface="Franklin Gothic Book"/>
              </a:rPr>
              <a:t>A risk is the </a:t>
            </a:r>
            <a:r>
              <a:rPr dirty="0" sz="2400" spc="-5">
                <a:latin typeface="Franklin Gothic Book"/>
                <a:cs typeface="Franklin Gothic Book"/>
              </a:rPr>
              <a:t>chance </a:t>
            </a:r>
            <a:r>
              <a:rPr dirty="0" sz="2400">
                <a:latin typeface="Franklin Gothic Book"/>
                <a:cs typeface="Franklin Gothic Book"/>
              </a:rPr>
              <a:t>that a hazard </a:t>
            </a:r>
            <a:r>
              <a:rPr dirty="0" sz="2400" spc="-5">
                <a:latin typeface="Franklin Gothic Book"/>
                <a:cs typeface="Franklin Gothic Book"/>
              </a:rPr>
              <a:t>will actually harm </a:t>
            </a:r>
            <a:r>
              <a:rPr dirty="0" sz="2400">
                <a:latin typeface="Franklin Gothic Book"/>
                <a:cs typeface="Franklin Gothic Book"/>
              </a:rPr>
              <a:t>a  </a:t>
            </a:r>
            <a:r>
              <a:rPr dirty="0" sz="2400" spc="-5">
                <a:latin typeface="Franklin Gothic Book"/>
                <a:cs typeface="Franklin Gothic Book"/>
              </a:rPr>
              <a:t>worker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>
                <a:latin typeface="Franklin Gothic Book"/>
                <a:cs typeface="Franklin Gothic Book"/>
              </a:rPr>
              <a:t>Risk factors to</a:t>
            </a:r>
            <a:r>
              <a:rPr dirty="0" sz="2400" spc="-4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consider:</a:t>
            </a:r>
            <a:endParaRPr sz="2400">
              <a:latin typeface="Franklin Gothic Book"/>
              <a:cs typeface="Franklin Gothic Book"/>
            </a:endParaRPr>
          </a:p>
          <a:p>
            <a:pPr lvl="1" marL="462280" indent="-266700">
              <a:lnSpc>
                <a:spcPct val="100000"/>
              </a:lnSpc>
              <a:spcBef>
                <a:spcPts val="2405"/>
              </a:spcBef>
              <a:buChar char="−"/>
              <a:tabLst>
                <a:tab pos="462280" algn="l"/>
              </a:tabLst>
            </a:pPr>
            <a:r>
              <a:rPr dirty="0" sz="2300">
                <a:latin typeface="Franklin Gothic Book"/>
                <a:cs typeface="Franklin Gothic Book"/>
              </a:rPr>
              <a:t>Frequency: How many workers and how</a:t>
            </a:r>
            <a:r>
              <a:rPr dirty="0" sz="2300" spc="-85">
                <a:latin typeface="Franklin Gothic Book"/>
                <a:cs typeface="Franklin Gothic Book"/>
              </a:rPr>
              <a:t> </a:t>
            </a:r>
            <a:r>
              <a:rPr dirty="0" sz="2300">
                <a:latin typeface="Franklin Gothic Book"/>
                <a:cs typeface="Franklin Gothic Book"/>
              </a:rPr>
              <a:t>often</a:t>
            </a:r>
            <a:endParaRPr sz="2300">
              <a:latin typeface="Franklin Gothic Book"/>
              <a:cs typeface="Franklin Gothic Book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Font typeface="Franklin Gothic Book"/>
              <a:buChar char="−"/>
            </a:pPr>
            <a:endParaRPr sz="2050">
              <a:latin typeface="Times New Roman"/>
              <a:cs typeface="Times New Roman"/>
            </a:endParaRPr>
          </a:p>
          <a:p>
            <a:pPr lvl="1" marL="462280" indent="-266700">
              <a:lnSpc>
                <a:spcPct val="100000"/>
              </a:lnSpc>
              <a:buChar char="−"/>
              <a:tabLst>
                <a:tab pos="462280" algn="l"/>
              </a:tabLst>
            </a:pPr>
            <a:r>
              <a:rPr dirty="0" sz="2300" spc="-5">
                <a:latin typeface="Franklin Gothic Book"/>
                <a:cs typeface="Franklin Gothic Book"/>
              </a:rPr>
              <a:t>Severity: </a:t>
            </a:r>
            <a:r>
              <a:rPr dirty="0" sz="2300">
                <a:latin typeface="Franklin Gothic Book"/>
                <a:cs typeface="Franklin Gothic Book"/>
              </a:rPr>
              <a:t>How </a:t>
            </a:r>
            <a:r>
              <a:rPr dirty="0" sz="2300" spc="-5">
                <a:latin typeface="Franklin Gothic Book"/>
                <a:cs typeface="Franklin Gothic Book"/>
              </a:rPr>
              <a:t>serious </a:t>
            </a:r>
            <a:r>
              <a:rPr dirty="0" sz="2300">
                <a:latin typeface="Franklin Gothic Book"/>
                <a:cs typeface="Franklin Gothic Book"/>
              </a:rPr>
              <a:t>the</a:t>
            </a:r>
            <a:r>
              <a:rPr dirty="0" sz="2300" spc="-10">
                <a:latin typeface="Franklin Gothic Book"/>
                <a:cs typeface="Franklin Gothic Book"/>
              </a:rPr>
              <a:t> </a:t>
            </a:r>
            <a:r>
              <a:rPr dirty="0" sz="2300">
                <a:latin typeface="Franklin Gothic Book"/>
                <a:cs typeface="Franklin Gothic Book"/>
              </a:rPr>
              <a:t>harm</a:t>
            </a:r>
            <a:endParaRPr sz="2300">
              <a:latin typeface="Franklin Gothic Book"/>
              <a:cs typeface="Franklin Gothic Book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Font typeface="Franklin Gothic Book"/>
              <a:buChar char="−"/>
            </a:pPr>
            <a:endParaRPr sz="2050">
              <a:latin typeface="Times New Roman"/>
              <a:cs typeface="Times New Roman"/>
            </a:endParaRPr>
          </a:p>
          <a:p>
            <a:pPr lvl="1" marL="462280" indent="-266700">
              <a:lnSpc>
                <a:spcPct val="100000"/>
              </a:lnSpc>
              <a:spcBef>
                <a:spcPts val="5"/>
              </a:spcBef>
              <a:buChar char="−"/>
              <a:tabLst>
                <a:tab pos="462280" algn="l"/>
              </a:tabLst>
            </a:pPr>
            <a:r>
              <a:rPr dirty="0" sz="2300" spc="-5">
                <a:latin typeface="Franklin Gothic Book"/>
                <a:cs typeface="Franklin Gothic Book"/>
              </a:rPr>
              <a:t>Probability: </a:t>
            </a:r>
            <a:r>
              <a:rPr dirty="0" sz="2300">
                <a:latin typeface="Franklin Gothic Book"/>
                <a:cs typeface="Franklin Gothic Book"/>
              </a:rPr>
              <a:t>How </a:t>
            </a:r>
            <a:r>
              <a:rPr dirty="0" sz="2300" spc="-5">
                <a:latin typeface="Franklin Gothic Book"/>
                <a:cs typeface="Franklin Gothic Book"/>
              </a:rPr>
              <a:t>likely could it</a:t>
            </a:r>
            <a:r>
              <a:rPr dirty="0" sz="2300" spc="-35">
                <a:latin typeface="Franklin Gothic Book"/>
                <a:cs typeface="Franklin Gothic Book"/>
              </a:rPr>
              <a:t> </a:t>
            </a:r>
            <a:r>
              <a:rPr dirty="0" sz="2300">
                <a:latin typeface="Franklin Gothic Book"/>
                <a:cs typeface="Franklin Gothic Book"/>
              </a:rPr>
              <a:t>happen</a:t>
            </a:r>
            <a:endParaRPr sz="23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97538" y="772160"/>
            <a:ext cx="542036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/>
              <a:t>What is hazard</a:t>
            </a:r>
            <a:r>
              <a:rPr dirty="0" sz="4000" spc="-80"/>
              <a:t> </a:t>
            </a:r>
            <a:r>
              <a:rPr dirty="0" sz="4000" spc="-5"/>
              <a:t>analysis?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797811"/>
            <a:ext cx="6998970" cy="3924300"/>
          </a:xfrm>
          <a:prstGeom prst="rect">
            <a:avLst/>
          </a:prstGeom>
        </p:spPr>
        <p:txBody>
          <a:bodyPr wrap="square" lIns="0" tIns="69850" rIns="0" bIns="0" rtlCol="0" vert="horz">
            <a:spAutoFit/>
          </a:bodyPr>
          <a:lstStyle/>
          <a:p>
            <a:pPr marL="279400" marR="5080" indent="-266700">
              <a:lnSpc>
                <a:spcPct val="80000"/>
              </a:lnSpc>
              <a:spcBef>
                <a:spcPts val="55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1900" spc="-5">
                <a:latin typeface="Franklin Gothic Book"/>
                <a:cs typeface="Franklin Gothic Book"/>
              </a:rPr>
              <a:t>Hazard analysis is the systematic examination to identify potential  </a:t>
            </a:r>
            <a:r>
              <a:rPr dirty="0" sz="1900" spc="-10">
                <a:latin typeface="Franklin Gothic Book"/>
                <a:cs typeface="Franklin Gothic Book"/>
              </a:rPr>
              <a:t>loss</a:t>
            </a:r>
            <a:r>
              <a:rPr dirty="0" sz="1900" spc="20">
                <a:latin typeface="Franklin Gothic Book"/>
                <a:cs typeface="Franklin Gothic Book"/>
              </a:rPr>
              <a:t> </a:t>
            </a:r>
            <a:r>
              <a:rPr dirty="0" sz="1900" spc="-10">
                <a:latin typeface="Franklin Gothic Book"/>
                <a:cs typeface="Franklin Gothic Book"/>
              </a:rPr>
              <a:t>exposure</a:t>
            </a:r>
            <a:endParaRPr sz="19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1650">
              <a:latin typeface="Times New Roman"/>
              <a:cs typeface="Times New Roman"/>
            </a:endParaRPr>
          </a:p>
          <a:p>
            <a:pPr marL="279400" indent="-266700">
              <a:lnSpc>
                <a:spcPct val="100000"/>
              </a:lnSpc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1900" spc="-5">
                <a:latin typeface="Franklin Gothic Book"/>
                <a:cs typeface="Franklin Gothic Book"/>
              </a:rPr>
              <a:t>Standard</a:t>
            </a:r>
            <a:r>
              <a:rPr dirty="0" sz="1900" spc="-15">
                <a:latin typeface="Franklin Gothic Book"/>
                <a:cs typeface="Franklin Gothic Book"/>
              </a:rPr>
              <a:t> </a:t>
            </a:r>
            <a:r>
              <a:rPr dirty="0" sz="1900" spc="-5">
                <a:latin typeface="Franklin Gothic Book"/>
                <a:cs typeface="Franklin Gothic Book"/>
              </a:rPr>
              <a:t>approach:</a:t>
            </a:r>
            <a:endParaRPr sz="19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Arial"/>
              <a:buChar char="•"/>
            </a:pPr>
            <a:endParaRPr sz="1700">
              <a:latin typeface="Times New Roman"/>
              <a:cs typeface="Times New Roman"/>
            </a:endParaRPr>
          </a:p>
          <a:p>
            <a:pPr lvl="1" marL="462280" indent="-266700">
              <a:lnSpc>
                <a:spcPct val="100000"/>
              </a:lnSpc>
              <a:buChar char="−"/>
              <a:tabLst>
                <a:tab pos="461645" algn="l"/>
                <a:tab pos="462280" algn="l"/>
              </a:tabLst>
            </a:pPr>
            <a:r>
              <a:rPr dirty="0" sz="1800" spc="-5">
                <a:latin typeface="Franklin Gothic Book"/>
                <a:cs typeface="Franklin Gothic Book"/>
              </a:rPr>
              <a:t>Inventory tasks</a:t>
            </a:r>
            <a:endParaRPr sz="1800">
              <a:latin typeface="Franklin Gothic Book"/>
              <a:cs typeface="Franklin Gothic Book"/>
            </a:endParaRPr>
          </a:p>
          <a:p>
            <a:pPr lvl="1">
              <a:lnSpc>
                <a:spcPct val="100000"/>
              </a:lnSpc>
              <a:spcBef>
                <a:spcPts val="10"/>
              </a:spcBef>
              <a:buFont typeface="Franklin Gothic Book"/>
              <a:buChar char="−"/>
            </a:pPr>
            <a:endParaRPr sz="1700">
              <a:latin typeface="Times New Roman"/>
              <a:cs typeface="Times New Roman"/>
            </a:endParaRPr>
          </a:p>
          <a:p>
            <a:pPr lvl="1" marL="462280" indent="-266700">
              <a:lnSpc>
                <a:spcPct val="100000"/>
              </a:lnSpc>
              <a:spcBef>
                <a:spcPts val="5"/>
              </a:spcBef>
              <a:buChar char="−"/>
              <a:tabLst>
                <a:tab pos="461645" algn="l"/>
                <a:tab pos="462280" algn="l"/>
              </a:tabLst>
            </a:pPr>
            <a:r>
              <a:rPr dirty="0" sz="1800" spc="-5">
                <a:latin typeface="Franklin Gothic Book"/>
                <a:cs typeface="Franklin Gothic Book"/>
              </a:rPr>
              <a:t>Identify the hazards within each task, </a:t>
            </a:r>
            <a:r>
              <a:rPr dirty="0" sz="1800">
                <a:latin typeface="Franklin Gothic Book"/>
                <a:cs typeface="Franklin Gothic Book"/>
              </a:rPr>
              <a:t>assess</a:t>
            </a:r>
            <a:r>
              <a:rPr dirty="0" sz="1800" spc="45">
                <a:latin typeface="Franklin Gothic Book"/>
                <a:cs typeface="Franklin Gothic Book"/>
              </a:rPr>
              <a:t> </a:t>
            </a:r>
            <a:r>
              <a:rPr dirty="0" sz="1800" spc="-5">
                <a:latin typeface="Franklin Gothic Book"/>
                <a:cs typeface="Franklin Gothic Book"/>
              </a:rPr>
              <a:t>risk</a:t>
            </a:r>
            <a:endParaRPr sz="1800">
              <a:latin typeface="Franklin Gothic Book"/>
              <a:cs typeface="Franklin Gothic Book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Font typeface="Franklin Gothic Book"/>
              <a:buChar char="−"/>
            </a:pPr>
            <a:endParaRPr sz="2050">
              <a:latin typeface="Times New Roman"/>
              <a:cs typeface="Times New Roman"/>
            </a:endParaRPr>
          </a:p>
          <a:p>
            <a:pPr lvl="1" marL="462280" marR="346075" indent="-266700">
              <a:lnSpc>
                <a:spcPct val="80000"/>
              </a:lnSpc>
              <a:buChar char="−"/>
              <a:tabLst>
                <a:tab pos="461645" algn="l"/>
                <a:tab pos="462280" algn="l"/>
              </a:tabLst>
            </a:pPr>
            <a:r>
              <a:rPr dirty="0" sz="1800" spc="-5">
                <a:latin typeface="Franklin Gothic Book"/>
                <a:cs typeface="Franklin Gothic Book"/>
              </a:rPr>
              <a:t>Develop plan to eliminate the hazard and risk, </a:t>
            </a:r>
            <a:r>
              <a:rPr dirty="0" sz="1800">
                <a:latin typeface="Franklin Gothic Book"/>
                <a:cs typeface="Franklin Gothic Book"/>
              </a:rPr>
              <a:t>or </a:t>
            </a:r>
            <a:r>
              <a:rPr dirty="0" sz="1800" spc="-5">
                <a:latin typeface="Franklin Gothic Book"/>
                <a:cs typeface="Franklin Gothic Book"/>
              </a:rPr>
              <a:t>reduce the risk  associated with</a:t>
            </a:r>
            <a:r>
              <a:rPr dirty="0" sz="1800" spc="10">
                <a:latin typeface="Franklin Gothic Book"/>
                <a:cs typeface="Franklin Gothic Book"/>
              </a:rPr>
              <a:t> </a:t>
            </a:r>
            <a:r>
              <a:rPr dirty="0" sz="1800" spc="-5">
                <a:latin typeface="Franklin Gothic Book"/>
                <a:cs typeface="Franklin Gothic Book"/>
              </a:rPr>
              <a:t>hazard</a:t>
            </a:r>
            <a:endParaRPr sz="1800">
              <a:latin typeface="Franklin Gothic Book"/>
              <a:cs typeface="Franklin Gothic Book"/>
            </a:endParaRPr>
          </a:p>
          <a:p>
            <a:pPr lvl="1">
              <a:lnSpc>
                <a:spcPct val="100000"/>
              </a:lnSpc>
              <a:spcBef>
                <a:spcPts val="10"/>
              </a:spcBef>
              <a:buFont typeface="Franklin Gothic Book"/>
              <a:buChar char="−"/>
            </a:pPr>
            <a:endParaRPr sz="1700">
              <a:latin typeface="Times New Roman"/>
              <a:cs typeface="Times New Roman"/>
            </a:endParaRPr>
          </a:p>
          <a:p>
            <a:pPr lvl="1" marL="462280" indent="-266700">
              <a:lnSpc>
                <a:spcPct val="100000"/>
              </a:lnSpc>
              <a:spcBef>
                <a:spcPts val="5"/>
              </a:spcBef>
              <a:buChar char="−"/>
              <a:tabLst>
                <a:tab pos="461645" algn="l"/>
                <a:tab pos="462280" algn="l"/>
              </a:tabLst>
            </a:pPr>
            <a:r>
              <a:rPr dirty="0" sz="1800" spc="-5">
                <a:latin typeface="Franklin Gothic Book"/>
                <a:cs typeface="Franklin Gothic Book"/>
              </a:rPr>
              <a:t>Write guidelines, procedures </a:t>
            </a:r>
            <a:r>
              <a:rPr dirty="0" sz="1800">
                <a:latin typeface="Franklin Gothic Book"/>
                <a:cs typeface="Franklin Gothic Book"/>
              </a:rPr>
              <a:t>or</a:t>
            </a:r>
            <a:r>
              <a:rPr dirty="0" sz="1800" spc="30">
                <a:latin typeface="Franklin Gothic Book"/>
                <a:cs typeface="Franklin Gothic Book"/>
              </a:rPr>
              <a:t> </a:t>
            </a:r>
            <a:r>
              <a:rPr dirty="0" sz="1800" spc="-5">
                <a:latin typeface="Franklin Gothic Book"/>
                <a:cs typeface="Franklin Gothic Book"/>
              </a:rPr>
              <a:t>practices</a:t>
            </a:r>
            <a:endParaRPr sz="1800">
              <a:latin typeface="Franklin Gothic Book"/>
              <a:cs typeface="Franklin Gothic Book"/>
            </a:endParaRPr>
          </a:p>
          <a:p>
            <a:pPr lvl="1">
              <a:lnSpc>
                <a:spcPct val="100000"/>
              </a:lnSpc>
              <a:spcBef>
                <a:spcPts val="10"/>
              </a:spcBef>
              <a:buFont typeface="Franklin Gothic Book"/>
              <a:buChar char="−"/>
            </a:pPr>
            <a:endParaRPr sz="1700">
              <a:latin typeface="Times New Roman"/>
              <a:cs typeface="Times New Roman"/>
            </a:endParaRPr>
          </a:p>
          <a:p>
            <a:pPr lvl="1" marL="462280" indent="-266700">
              <a:lnSpc>
                <a:spcPct val="100000"/>
              </a:lnSpc>
              <a:buChar char="−"/>
              <a:tabLst>
                <a:tab pos="461645" algn="l"/>
                <a:tab pos="462280" algn="l"/>
              </a:tabLst>
            </a:pPr>
            <a:r>
              <a:rPr dirty="0" sz="1800" spc="-5">
                <a:latin typeface="Franklin Gothic Book"/>
                <a:cs typeface="Franklin Gothic Book"/>
              </a:rPr>
              <a:t>Implement, deliver training, follow</a:t>
            </a:r>
            <a:r>
              <a:rPr dirty="0" sz="1800" spc="40">
                <a:latin typeface="Franklin Gothic Book"/>
                <a:cs typeface="Franklin Gothic Book"/>
              </a:rPr>
              <a:t> </a:t>
            </a:r>
            <a:r>
              <a:rPr dirty="0" sz="1800" spc="-5">
                <a:latin typeface="Franklin Gothic Book"/>
                <a:cs typeface="Franklin Gothic Book"/>
              </a:rPr>
              <a:t>up</a:t>
            </a:r>
            <a:endParaRPr sz="18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02535" y="772160"/>
            <a:ext cx="421259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5"/>
              <a:t>Controlling</a:t>
            </a:r>
            <a:r>
              <a:rPr dirty="0" sz="4000" spc="-90"/>
              <a:t> </a:t>
            </a:r>
            <a:r>
              <a:rPr dirty="0" sz="4000"/>
              <a:t>hazards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7330440" cy="2647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 spc="5">
                <a:latin typeface="Franklin Gothic Book"/>
                <a:cs typeface="Franklin Gothic Book"/>
              </a:rPr>
              <a:t>When </a:t>
            </a:r>
            <a:r>
              <a:rPr dirty="0" sz="2400">
                <a:latin typeface="Franklin Gothic Book"/>
                <a:cs typeface="Franklin Gothic Book"/>
              </a:rPr>
              <a:t>developing </a:t>
            </a:r>
            <a:r>
              <a:rPr dirty="0" sz="2400" spc="5">
                <a:latin typeface="Franklin Gothic Book"/>
                <a:cs typeface="Franklin Gothic Book"/>
              </a:rPr>
              <a:t>plans to </a:t>
            </a:r>
            <a:r>
              <a:rPr dirty="0" sz="2400">
                <a:latin typeface="Franklin Gothic Book"/>
                <a:cs typeface="Franklin Gothic Book"/>
              </a:rPr>
              <a:t>eliminate </a:t>
            </a:r>
            <a:r>
              <a:rPr dirty="0" sz="2400" spc="5">
                <a:latin typeface="Franklin Gothic Book"/>
                <a:cs typeface="Franklin Gothic Book"/>
              </a:rPr>
              <a:t>or reduce hazards  and </a:t>
            </a:r>
            <a:r>
              <a:rPr dirty="0" sz="2400">
                <a:latin typeface="Franklin Gothic Book"/>
                <a:cs typeface="Franklin Gothic Book"/>
              </a:rPr>
              <a:t>risk, </a:t>
            </a:r>
            <a:r>
              <a:rPr dirty="0" sz="2400" spc="5">
                <a:latin typeface="Franklin Gothic Book"/>
                <a:cs typeface="Franklin Gothic Book"/>
              </a:rPr>
              <a:t>the </a:t>
            </a:r>
            <a:r>
              <a:rPr dirty="0" sz="2400">
                <a:latin typeface="Franklin Gothic Book"/>
                <a:cs typeface="Franklin Gothic Book"/>
              </a:rPr>
              <a:t>following </a:t>
            </a:r>
            <a:r>
              <a:rPr dirty="0" sz="2400" spc="5">
                <a:latin typeface="Franklin Gothic Book"/>
                <a:cs typeface="Franklin Gothic Book"/>
              </a:rPr>
              <a:t>are </a:t>
            </a:r>
            <a:r>
              <a:rPr dirty="0" sz="2400">
                <a:latin typeface="Franklin Gothic Book"/>
                <a:cs typeface="Franklin Gothic Book"/>
              </a:rPr>
              <a:t>different methods </a:t>
            </a:r>
            <a:r>
              <a:rPr dirty="0" sz="2400" spc="5">
                <a:latin typeface="Franklin Gothic Book"/>
                <a:cs typeface="Franklin Gothic Book"/>
              </a:rPr>
              <a:t>for</a:t>
            </a:r>
            <a:r>
              <a:rPr dirty="0" sz="2400" spc="-200">
                <a:latin typeface="Franklin Gothic Book"/>
                <a:cs typeface="Franklin Gothic Book"/>
              </a:rPr>
              <a:t> </a:t>
            </a:r>
            <a:r>
              <a:rPr dirty="0" sz="2400">
                <a:latin typeface="Franklin Gothic Book"/>
                <a:cs typeface="Franklin Gothic Book"/>
              </a:rPr>
              <a:t>controls:</a:t>
            </a:r>
            <a:endParaRPr sz="2400">
              <a:latin typeface="Franklin Gothic Book"/>
              <a:cs typeface="Franklin Gothic Book"/>
            </a:endParaRPr>
          </a:p>
          <a:p>
            <a:pPr marL="462280" indent="-266700">
              <a:lnSpc>
                <a:spcPct val="100000"/>
              </a:lnSpc>
              <a:spcBef>
                <a:spcPts val="1800"/>
              </a:spcBef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300" spc="-5">
                <a:latin typeface="Franklin Gothic Book"/>
                <a:cs typeface="Franklin Gothic Book"/>
              </a:rPr>
              <a:t>Control </a:t>
            </a:r>
            <a:r>
              <a:rPr dirty="0" sz="2300">
                <a:latin typeface="Franklin Gothic Book"/>
                <a:cs typeface="Franklin Gothic Book"/>
              </a:rPr>
              <a:t>at the </a:t>
            </a:r>
            <a:r>
              <a:rPr dirty="0" sz="2300" spc="-5">
                <a:latin typeface="Franklin Gothic Book"/>
                <a:cs typeface="Franklin Gothic Book"/>
              </a:rPr>
              <a:t>source</a:t>
            </a:r>
            <a:endParaRPr sz="23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462280" indent="-266700">
              <a:lnSpc>
                <a:spcPct val="100000"/>
              </a:lnSpc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300" spc="-5">
                <a:latin typeface="Franklin Gothic Book"/>
                <a:cs typeface="Franklin Gothic Book"/>
              </a:rPr>
              <a:t>Control </a:t>
            </a:r>
            <a:r>
              <a:rPr dirty="0" sz="2300">
                <a:latin typeface="Franklin Gothic Book"/>
                <a:cs typeface="Franklin Gothic Book"/>
              </a:rPr>
              <a:t>along the</a:t>
            </a:r>
            <a:r>
              <a:rPr dirty="0" sz="2300" spc="-15">
                <a:latin typeface="Franklin Gothic Book"/>
                <a:cs typeface="Franklin Gothic Book"/>
              </a:rPr>
              <a:t> </a:t>
            </a:r>
            <a:r>
              <a:rPr dirty="0" sz="2300">
                <a:latin typeface="Franklin Gothic Book"/>
                <a:cs typeface="Franklin Gothic Book"/>
              </a:rPr>
              <a:t>path</a:t>
            </a:r>
            <a:endParaRPr sz="23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462280" indent="-2667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300" spc="-5">
                <a:latin typeface="Franklin Gothic Book"/>
                <a:cs typeface="Franklin Gothic Book"/>
              </a:rPr>
              <a:t>Control </a:t>
            </a:r>
            <a:r>
              <a:rPr dirty="0" sz="2300">
                <a:latin typeface="Franklin Gothic Book"/>
                <a:cs typeface="Franklin Gothic Book"/>
              </a:rPr>
              <a:t>at the worker</a:t>
            </a:r>
            <a:r>
              <a:rPr dirty="0" sz="2300" spc="-5">
                <a:latin typeface="Franklin Gothic Book"/>
                <a:cs typeface="Franklin Gothic Book"/>
              </a:rPr>
              <a:t> level</a:t>
            </a:r>
            <a:endParaRPr sz="23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02535" y="772160"/>
            <a:ext cx="421259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5"/>
              <a:t>Controlling</a:t>
            </a:r>
            <a:r>
              <a:rPr dirty="0" sz="4000" spc="-90"/>
              <a:t> </a:t>
            </a:r>
            <a:r>
              <a:rPr dirty="0" sz="4000"/>
              <a:t>hazards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7298055" cy="2829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79400" marR="5080" indent="-2667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Workers can control hazards </a:t>
            </a:r>
            <a:r>
              <a:rPr dirty="0" sz="2400">
                <a:latin typeface="Franklin Gothic Book"/>
                <a:cs typeface="Franklin Gothic Book"/>
              </a:rPr>
              <a:t>if </a:t>
            </a:r>
            <a:r>
              <a:rPr dirty="0" sz="2400" spc="-5">
                <a:latin typeface="Franklin Gothic Book"/>
                <a:cs typeface="Franklin Gothic Book"/>
              </a:rPr>
              <a:t>they have </a:t>
            </a:r>
            <a:r>
              <a:rPr dirty="0" sz="2400">
                <a:latin typeface="Franklin Gothic Book"/>
                <a:cs typeface="Franklin Gothic Book"/>
              </a:rPr>
              <a:t>the </a:t>
            </a:r>
            <a:r>
              <a:rPr dirty="0" sz="2400" spc="-5">
                <a:latin typeface="Franklin Gothic Book"/>
                <a:cs typeface="Franklin Gothic Book"/>
              </a:rPr>
              <a:t>authority,  training and</a:t>
            </a:r>
            <a:r>
              <a:rPr dirty="0" sz="2400" spc="-15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experience</a:t>
            </a:r>
            <a:endParaRPr sz="2400">
              <a:latin typeface="Franklin Gothic Book"/>
              <a:cs typeface="Franklin Gothic Book"/>
            </a:endParaRPr>
          </a:p>
          <a:p>
            <a:pPr marL="279400" marR="70231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>
                <a:latin typeface="Franklin Gothic Book"/>
                <a:cs typeface="Franklin Gothic Book"/>
              </a:rPr>
              <a:t>If </a:t>
            </a:r>
            <a:r>
              <a:rPr dirty="0" sz="2400" spc="-5">
                <a:latin typeface="Franklin Gothic Book"/>
                <a:cs typeface="Franklin Gothic Book"/>
              </a:rPr>
              <a:t>workers can’t control </a:t>
            </a:r>
            <a:r>
              <a:rPr dirty="0" sz="2400">
                <a:latin typeface="Franklin Gothic Book"/>
                <a:cs typeface="Franklin Gothic Book"/>
              </a:rPr>
              <a:t>the </a:t>
            </a:r>
            <a:r>
              <a:rPr dirty="0" sz="2400" spc="-5">
                <a:latin typeface="Franklin Gothic Book"/>
                <a:cs typeface="Franklin Gothic Book"/>
              </a:rPr>
              <a:t>hazard, their </a:t>
            </a:r>
            <a:r>
              <a:rPr dirty="0" sz="2400">
                <a:latin typeface="Franklin Gothic Book"/>
                <a:cs typeface="Franklin Gothic Book"/>
              </a:rPr>
              <a:t>role is to  </a:t>
            </a:r>
            <a:r>
              <a:rPr dirty="0" sz="2400" spc="-5">
                <a:latin typeface="Franklin Gothic Book"/>
                <a:cs typeface="Franklin Gothic Book"/>
              </a:rPr>
              <a:t>report </a:t>
            </a:r>
            <a:r>
              <a:rPr dirty="0" sz="2400">
                <a:latin typeface="Franklin Gothic Book"/>
                <a:cs typeface="Franklin Gothic Book"/>
              </a:rPr>
              <a:t>to the</a:t>
            </a:r>
            <a:r>
              <a:rPr dirty="0" sz="2400" spc="-15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supervisor</a:t>
            </a:r>
            <a:endParaRPr sz="2400">
              <a:latin typeface="Franklin Gothic Book"/>
              <a:cs typeface="Franklin Gothic Book"/>
            </a:endParaRPr>
          </a:p>
          <a:p>
            <a:pPr marL="279400" marR="522605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>
                <a:latin typeface="Franklin Gothic Book"/>
                <a:cs typeface="Franklin Gothic Book"/>
              </a:rPr>
              <a:t>It’s </a:t>
            </a:r>
            <a:r>
              <a:rPr dirty="0" sz="2400" spc="-5">
                <a:latin typeface="Franklin Gothic Book"/>
                <a:cs typeface="Franklin Gothic Book"/>
              </a:rPr>
              <a:t>now your </a:t>
            </a:r>
            <a:r>
              <a:rPr dirty="0" sz="2400">
                <a:latin typeface="Franklin Gothic Book"/>
                <a:cs typeface="Franklin Gothic Book"/>
              </a:rPr>
              <a:t>role as a </a:t>
            </a:r>
            <a:r>
              <a:rPr dirty="0" sz="2400" spc="-5">
                <a:latin typeface="Franklin Gothic Book"/>
                <a:cs typeface="Franklin Gothic Book"/>
              </a:rPr>
              <a:t>supervisor </a:t>
            </a:r>
            <a:r>
              <a:rPr dirty="0" sz="2400">
                <a:latin typeface="Franklin Gothic Book"/>
                <a:cs typeface="Franklin Gothic Book"/>
              </a:rPr>
              <a:t>to </a:t>
            </a:r>
            <a:r>
              <a:rPr dirty="0" sz="2400" spc="-5">
                <a:latin typeface="Franklin Gothic Book"/>
                <a:cs typeface="Franklin Gothic Book"/>
              </a:rPr>
              <a:t>put </a:t>
            </a:r>
            <a:r>
              <a:rPr dirty="0" sz="2400">
                <a:latin typeface="Franklin Gothic Book"/>
                <a:cs typeface="Franklin Gothic Book"/>
              </a:rPr>
              <a:t>the hazard  </a:t>
            </a:r>
            <a:r>
              <a:rPr dirty="0" sz="2400" spc="-5">
                <a:latin typeface="Franklin Gothic Book"/>
                <a:cs typeface="Franklin Gothic Book"/>
              </a:rPr>
              <a:t>assessment process into</a:t>
            </a:r>
            <a:r>
              <a:rPr dirty="0" sz="2400" spc="-15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play</a:t>
            </a:r>
            <a:endParaRPr sz="24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2058035" marR="5080" indent="-1971039">
              <a:lnSpc>
                <a:spcPct val="100000"/>
              </a:lnSpc>
              <a:spcBef>
                <a:spcPts val="95"/>
              </a:spcBef>
            </a:pPr>
            <a:r>
              <a:rPr dirty="0" sz="4000"/>
              <a:t>Supervisor’s role </a:t>
            </a:r>
            <a:r>
              <a:rPr dirty="0" sz="4000" spc="5"/>
              <a:t>when</a:t>
            </a:r>
            <a:r>
              <a:rPr dirty="0" sz="4000" spc="-160"/>
              <a:t> </a:t>
            </a:r>
            <a:r>
              <a:rPr dirty="0" sz="4000" spc="5"/>
              <a:t>hazards  </a:t>
            </a:r>
            <a:r>
              <a:rPr dirty="0" sz="4000"/>
              <a:t>are </a:t>
            </a:r>
            <a:r>
              <a:rPr dirty="0" sz="4000" spc="-5"/>
              <a:t>the</a:t>
            </a:r>
            <a:r>
              <a:rPr dirty="0" sz="4000" spc="-25"/>
              <a:t> </a:t>
            </a:r>
            <a:r>
              <a:rPr dirty="0" sz="4000"/>
              <a:t>issue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7012940" cy="3439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79400" indent="-2667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Identify </a:t>
            </a:r>
            <a:r>
              <a:rPr dirty="0" sz="2400">
                <a:latin typeface="Franklin Gothic Book"/>
                <a:cs typeface="Franklin Gothic Book"/>
              </a:rPr>
              <a:t>the</a:t>
            </a:r>
            <a:r>
              <a:rPr dirty="0" sz="2400" spc="-5">
                <a:latin typeface="Franklin Gothic Book"/>
                <a:cs typeface="Franklin Gothic Book"/>
              </a:rPr>
              <a:t> hazards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Assess </a:t>
            </a:r>
            <a:r>
              <a:rPr dirty="0" sz="2400">
                <a:latin typeface="Franklin Gothic Book"/>
                <a:cs typeface="Franklin Gothic Book"/>
              </a:rPr>
              <a:t>the</a:t>
            </a:r>
            <a:r>
              <a:rPr dirty="0" sz="2400" spc="-15">
                <a:latin typeface="Franklin Gothic Book"/>
                <a:cs typeface="Franklin Gothic Book"/>
              </a:rPr>
              <a:t> </a:t>
            </a:r>
            <a:r>
              <a:rPr dirty="0" sz="2400">
                <a:latin typeface="Franklin Gothic Book"/>
                <a:cs typeface="Franklin Gothic Book"/>
              </a:rPr>
              <a:t>risk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Develop </a:t>
            </a:r>
            <a:r>
              <a:rPr dirty="0" sz="2400">
                <a:latin typeface="Franklin Gothic Book"/>
                <a:cs typeface="Franklin Gothic Book"/>
              </a:rPr>
              <a:t>a </a:t>
            </a:r>
            <a:r>
              <a:rPr dirty="0" sz="2400" spc="-5">
                <a:latin typeface="Franklin Gothic Book"/>
                <a:cs typeface="Franklin Gothic Book"/>
              </a:rPr>
              <a:t>plan, including</a:t>
            </a:r>
            <a:r>
              <a:rPr dirty="0" sz="2400" spc="15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controls</a:t>
            </a:r>
            <a:endParaRPr sz="2400">
              <a:latin typeface="Franklin Gothic Book"/>
              <a:cs typeface="Franklin Gothic Book"/>
            </a:endParaRPr>
          </a:p>
          <a:p>
            <a:pPr marL="279400" marR="508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Implement </a:t>
            </a:r>
            <a:r>
              <a:rPr dirty="0" sz="2400">
                <a:latin typeface="Franklin Gothic Book"/>
                <a:cs typeface="Franklin Gothic Book"/>
              </a:rPr>
              <a:t>the </a:t>
            </a:r>
            <a:r>
              <a:rPr dirty="0" sz="2400" spc="-5">
                <a:latin typeface="Franklin Gothic Book"/>
                <a:cs typeface="Franklin Gothic Book"/>
              </a:rPr>
              <a:t>plan, including info and instruction </a:t>
            </a:r>
            <a:r>
              <a:rPr dirty="0" sz="2400">
                <a:latin typeface="Franklin Gothic Book"/>
                <a:cs typeface="Franklin Gothic Book"/>
              </a:rPr>
              <a:t>to  </a:t>
            </a:r>
            <a:r>
              <a:rPr dirty="0" sz="2400" spc="-5">
                <a:latin typeface="Franklin Gothic Book"/>
                <a:cs typeface="Franklin Gothic Book"/>
              </a:rPr>
              <a:t>workers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>
                <a:latin typeface="Franklin Gothic Book"/>
                <a:cs typeface="Franklin Gothic Book"/>
              </a:rPr>
              <a:t>Follow </a:t>
            </a:r>
            <a:r>
              <a:rPr dirty="0" sz="2400" spc="-5">
                <a:latin typeface="Franklin Gothic Book"/>
                <a:cs typeface="Franklin Gothic Book"/>
              </a:rPr>
              <a:t>up </a:t>
            </a:r>
            <a:r>
              <a:rPr dirty="0" sz="2400">
                <a:latin typeface="Franklin Gothic Book"/>
                <a:cs typeface="Franklin Gothic Book"/>
              </a:rPr>
              <a:t>to </a:t>
            </a:r>
            <a:r>
              <a:rPr dirty="0" sz="2400" spc="-5">
                <a:latin typeface="Franklin Gothic Book"/>
                <a:cs typeface="Franklin Gothic Book"/>
              </a:rPr>
              <a:t>ensure controls </a:t>
            </a:r>
            <a:r>
              <a:rPr dirty="0" sz="2400">
                <a:latin typeface="Franklin Gothic Book"/>
                <a:cs typeface="Franklin Gothic Book"/>
              </a:rPr>
              <a:t>are </a:t>
            </a:r>
            <a:r>
              <a:rPr dirty="0" sz="2400" spc="-5">
                <a:latin typeface="Franklin Gothic Book"/>
                <a:cs typeface="Franklin Gothic Book"/>
              </a:rPr>
              <a:t>effective</a:t>
            </a:r>
            <a:endParaRPr sz="24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23090" y="772160"/>
            <a:ext cx="4970145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/>
              <a:t>Project: Hazard</a:t>
            </a:r>
            <a:r>
              <a:rPr dirty="0" sz="4000" spc="-100"/>
              <a:t> </a:t>
            </a:r>
            <a:r>
              <a:rPr dirty="0" sz="4000" spc="-5"/>
              <a:t>control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02383"/>
            <a:ext cx="4004945" cy="38696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279400" indent="-2667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1700">
                <a:latin typeface="Franklin Gothic Book"/>
                <a:cs typeface="Franklin Gothic Book"/>
              </a:rPr>
              <a:t>Use five </a:t>
            </a:r>
            <a:r>
              <a:rPr dirty="0" sz="1700" spc="-5">
                <a:latin typeface="Franklin Gothic Book"/>
                <a:cs typeface="Franklin Gothic Book"/>
              </a:rPr>
              <a:t>case </a:t>
            </a:r>
            <a:r>
              <a:rPr dirty="0" sz="1700">
                <a:latin typeface="Franklin Gothic Book"/>
                <a:cs typeface="Franklin Gothic Book"/>
              </a:rPr>
              <a:t>studies in</a:t>
            </a:r>
            <a:r>
              <a:rPr dirty="0" sz="1700" spc="-80">
                <a:latin typeface="Franklin Gothic Book"/>
                <a:cs typeface="Franklin Gothic Book"/>
              </a:rPr>
              <a:t> </a:t>
            </a:r>
            <a:r>
              <a:rPr dirty="0" sz="1700">
                <a:latin typeface="Franklin Gothic Book"/>
                <a:cs typeface="Franklin Gothic Book"/>
              </a:rPr>
              <a:t>workbook</a:t>
            </a:r>
            <a:endParaRPr sz="17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1700">
              <a:latin typeface="Times New Roman"/>
              <a:cs typeface="Times New Roman"/>
            </a:endParaRPr>
          </a:p>
          <a:p>
            <a:pPr marL="279400" indent="-266700">
              <a:lnSpc>
                <a:spcPct val="100000"/>
              </a:lnSpc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1700">
                <a:latin typeface="Franklin Gothic Book"/>
                <a:cs typeface="Franklin Gothic Book"/>
              </a:rPr>
              <a:t>Answer</a:t>
            </a:r>
            <a:r>
              <a:rPr dirty="0" sz="1700" spc="-10">
                <a:latin typeface="Franklin Gothic Book"/>
                <a:cs typeface="Franklin Gothic Book"/>
              </a:rPr>
              <a:t> </a:t>
            </a:r>
            <a:r>
              <a:rPr dirty="0" sz="1700">
                <a:latin typeface="Franklin Gothic Book"/>
                <a:cs typeface="Franklin Gothic Book"/>
              </a:rPr>
              <a:t>questions</a:t>
            </a:r>
            <a:endParaRPr sz="17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1700">
              <a:latin typeface="Times New Roman"/>
              <a:cs typeface="Times New Roman"/>
            </a:endParaRPr>
          </a:p>
          <a:p>
            <a:pPr marL="279400" indent="-266700">
              <a:lnSpc>
                <a:spcPct val="100000"/>
              </a:lnSpc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1700">
                <a:latin typeface="Franklin Gothic Book"/>
                <a:cs typeface="Franklin Gothic Book"/>
              </a:rPr>
              <a:t>Identify the </a:t>
            </a:r>
            <a:r>
              <a:rPr dirty="0" sz="1700" spc="-5">
                <a:latin typeface="Franklin Gothic Book"/>
                <a:cs typeface="Franklin Gothic Book"/>
              </a:rPr>
              <a:t>hazard(s) </a:t>
            </a:r>
            <a:r>
              <a:rPr dirty="0" sz="1700">
                <a:latin typeface="Franklin Gothic Book"/>
                <a:cs typeface="Franklin Gothic Book"/>
              </a:rPr>
              <a:t>and find</a:t>
            </a:r>
            <a:r>
              <a:rPr dirty="0" sz="1700" spc="-105">
                <a:latin typeface="Franklin Gothic Book"/>
                <a:cs typeface="Franklin Gothic Book"/>
              </a:rPr>
              <a:t> </a:t>
            </a:r>
            <a:r>
              <a:rPr dirty="0" sz="1700">
                <a:latin typeface="Franklin Gothic Book"/>
                <a:cs typeface="Franklin Gothic Book"/>
              </a:rPr>
              <a:t>legislation</a:t>
            </a:r>
            <a:endParaRPr sz="17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1700">
              <a:latin typeface="Times New Roman"/>
              <a:cs typeface="Times New Roman"/>
            </a:endParaRPr>
          </a:p>
          <a:p>
            <a:pPr marL="279400" indent="-266700">
              <a:lnSpc>
                <a:spcPct val="100000"/>
              </a:lnSpc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1700" spc="-5">
                <a:latin typeface="Franklin Gothic Book"/>
                <a:cs typeface="Franklin Gothic Book"/>
              </a:rPr>
              <a:t>Can </a:t>
            </a:r>
            <a:r>
              <a:rPr dirty="0" sz="1700">
                <a:latin typeface="Franklin Gothic Book"/>
                <a:cs typeface="Franklin Gothic Book"/>
              </a:rPr>
              <a:t>the worker control the</a:t>
            </a:r>
            <a:r>
              <a:rPr dirty="0" sz="1700" spc="-70">
                <a:latin typeface="Franklin Gothic Book"/>
                <a:cs typeface="Franklin Gothic Book"/>
              </a:rPr>
              <a:t> </a:t>
            </a:r>
            <a:r>
              <a:rPr dirty="0" sz="1700" spc="-5">
                <a:latin typeface="Franklin Gothic Book"/>
                <a:cs typeface="Franklin Gothic Book"/>
              </a:rPr>
              <a:t>hazard?</a:t>
            </a:r>
            <a:endParaRPr sz="17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1700">
              <a:latin typeface="Times New Roman"/>
              <a:cs typeface="Times New Roman"/>
            </a:endParaRPr>
          </a:p>
          <a:p>
            <a:pPr marL="279400" indent="-266700">
              <a:lnSpc>
                <a:spcPct val="100000"/>
              </a:lnSpc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1700">
                <a:latin typeface="Franklin Gothic Book"/>
                <a:cs typeface="Franklin Gothic Book"/>
              </a:rPr>
              <a:t>How serious (risk</a:t>
            </a:r>
            <a:r>
              <a:rPr dirty="0" sz="1700" spc="-70">
                <a:latin typeface="Franklin Gothic Book"/>
                <a:cs typeface="Franklin Gothic Book"/>
              </a:rPr>
              <a:t> </a:t>
            </a:r>
            <a:r>
              <a:rPr dirty="0" sz="1700">
                <a:latin typeface="Franklin Gothic Book"/>
                <a:cs typeface="Franklin Gothic Book"/>
              </a:rPr>
              <a:t>analysis)</a:t>
            </a:r>
            <a:endParaRPr sz="17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1700">
              <a:latin typeface="Times New Roman"/>
              <a:cs typeface="Times New Roman"/>
            </a:endParaRPr>
          </a:p>
          <a:p>
            <a:pPr marL="279400" indent="-2667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1700">
                <a:latin typeface="Franklin Gothic Book"/>
                <a:cs typeface="Franklin Gothic Book"/>
              </a:rPr>
              <a:t>Possible controls for</a:t>
            </a:r>
            <a:r>
              <a:rPr dirty="0" sz="1700" spc="-65">
                <a:latin typeface="Franklin Gothic Book"/>
                <a:cs typeface="Franklin Gothic Book"/>
              </a:rPr>
              <a:t> </a:t>
            </a:r>
            <a:r>
              <a:rPr dirty="0" sz="1700" spc="-5">
                <a:latin typeface="Franklin Gothic Book"/>
                <a:cs typeface="Franklin Gothic Book"/>
              </a:rPr>
              <a:t>hazards</a:t>
            </a:r>
            <a:endParaRPr sz="17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1700">
              <a:latin typeface="Times New Roman"/>
              <a:cs typeface="Times New Roman"/>
            </a:endParaRPr>
          </a:p>
          <a:p>
            <a:pPr marL="279400" indent="-266700">
              <a:lnSpc>
                <a:spcPct val="100000"/>
              </a:lnSpc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1700">
                <a:latin typeface="Franklin Gothic Book"/>
                <a:cs typeface="Franklin Gothic Book"/>
              </a:rPr>
              <a:t>Solutions (short/long</a:t>
            </a:r>
            <a:r>
              <a:rPr dirty="0" sz="1700" spc="-65">
                <a:latin typeface="Franklin Gothic Book"/>
                <a:cs typeface="Franklin Gothic Book"/>
              </a:rPr>
              <a:t> </a:t>
            </a:r>
            <a:r>
              <a:rPr dirty="0" sz="1700">
                <a:latin typeface="Franklin Gothic Book"/>
                <a:cs typeface="Franklin Gothic Book"/>
              </a:rPr>
              <a:t>term)</a:t>
            </a:r>
            <a:endParaRPr sz="17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1700">
              <a:latin typeface="Times New Roman"/>
              <a:cs typeface="Times New Roman"/>
            </a:endParaRPr>
          </a:p>
          <a:p>
            <a:pPr marL="279400" indent="-2667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1700">
                <a:latin typeface="Franklin Gothic Book"/>
                <a:cs typeface="Franklin Gothic Book"/>
              </a:rPr>
              <a:t>Communications</a:t>
            </a:r>
            <a:endParaRPr sz="17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8340" y="1776476"/>
            <a:ext cx="3594735" cy="3774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24765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latin typeface="Franklin Gothic Book"/>
                <a:cs typeface="Franklin Gothic Book"/>
              </a:rPr>
              <a:t>Rights </a:t>
            </a:r>
            <a:r>
              <a:rPr dirty="0" sz="2400" spc="-5">
                <a:latin typeface="Franklin Gothic Book"/>
                <a:cs typeface="Franklin Gothic Book"/>
              </a:rPr>
              <a:t>and Responsibilities:  Your </a:t>
            </a:r>
            <a:r>
              <a:rPr dirty="0" sz="2400">
                <a:latin typeface="Franklin Gothic Book"/>
                <a:cs typeface="Franklin Gothic Book"/>
              </a:rPr>
              <a:t>Path to a </a:t>
            </a:r>
            <a:r>
              <a:rPr dirty="0" sz="2400" spc="-5">
                <a:latin typeface="Franklin Gothic Book"/>
                <a:cs typeface="Franklin Gothic Book"/>
              </a:rPr>
              <a:t>Safe  Workplace</a:t>
            </a:r>
            <a:endParaRPr sz="2400">
              <a:latin typeface="Franklin Gothic Book"/>
              <a:cs typeface="Franklin Gothic Book"/>
            </a:endParaRPr>
          </a:p>
          <a:p>
            <a:pPr marL="279400" marR="219075" indent="-26670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Contains Saskatchewan  </a:t>
            </a:r>
            <a:r>
              <a:rPr dirty="0" sz="2400">
                <a:latin typeface="Franklin Gothic Book"/>
                <a:cs typeface="Franklin Gothic Book"/>
              </a:rPr>
              <a:t>statistical</a:t>
            </a:r>
            <a:r>
              <a:rPr dirty="0" sz="2400" spc="-55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information</a:t>
            </a:r>
            <a:endParaRPr sz="2400">
              <a:latin typeface="Franklin Gothic Book"/>
              <a:cs typeface="Franklin Gothic Book"/>
            </a:endParaRPr>
          </a:p>
          <a:p>
            <a:pPr marL="279400" marR="5080" indent="-26670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Listen </a:t>
            </a:r>
            <a:r>
              <a:rPr dirty="0" sz="2400">
                <a:latin typeface="Franklin Gothic Book"/>
                <a:cs typeface="Franklin Gothic Book"/>
              </a:rPr>
              <a:t>to </a:t>
            </a:r>
            <a:r>
              <a:rPr dirty="0" sz="2400" spc="-5">
                <a:latin typeface="Franklin Gothic Book"/>
                <a:cs typeface="Franklin Gothic Book"/>
              </a:rPr>
              <a:t>workers </a:t>
            </a:r>
            <a:r>
              <a:rPr dirty="0" sz="2400">
                <a:latin typeface="Franklin Gothic Book"/>
                <a:cs typeface="Franklin Gothic Book"/>
              </a:rPr>
              <a:t>–</a:t>
            </a:r>
            <a:r>
              <a:rPr dirty="0" sz="2400" spc="-60">
                <a:latin typeface="Franklin Gothic Book"/>
                <a:cs typeface="Franklin Gothic Book"/>
              </a:rPr>
              <a:t> </a:t>
            </a:r>
            <a:r>
              <a:rPr dirty="0" sz="2400">
                <a:latin typeface="Franklin Gothic Book"/>
                <a:cs typeface="Franklin Gothic Book"/>
              </a:rPr>
              <a:t>safety  </a:t>
            </a:r>
            <a:r>
              <a:rPr dirty="0" sz="2400" spc="-5">
                <a:latin typeface="Franklin Gothic Book"/>
                <a:cs typeface="Franklin Gothic Book"/>
              </a:rPr>
              <a:t>culture</a:t>
            </a:r>
            <a:endParaRPr sz="2400">
              <a:latin typeface="Franklin Gothic Book"/>
              <a:cs typeface="Franklin Gothic Book"/>
            </a:endParaRPr>
          </a:p>
          <a:p>
            <a:pPr marL="279400" marR="414655" indent="-26670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The clip addresses the  importance </a:t>
            </a:r>
            <a:r>
              <a:rPr dirty="0" sz="2400">
                <a:latin typeface="Franklin Gothic Book"/>
                <a:cs typeface="Franklin Gothic Book"/>
              </a:rPr>
              <a:t>of</a:t>
            </a:r>
            <a:r>
              <a:rPr dirty="0" sz="2400" spc="-15">
                <a:latin typeface="Franklin Gothic Book"/>
                <a:cs typeface="Franklin Gothic Book"/>
              </a:rPr>
              <a:t> </a:t>
            </a:r>
            <a:r>
              <a:rPr dirty="0" sz="2400">
                <a:latin typeface="Franklin Gothic Book"/>
                <a:cs typeface="Franklin Gothic Book"/>
              </a:rPr>
              <a:t>OHS</a:t>
            </a:r>
            <a:endParaRPr sz="2400">
              <a:latin typeface="Franklin Gothic Book"/>
              <a:cs typeface="Franklin Gothic Book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89990" y="772160"/>
            <a:ext cx="123698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/>
              <a:t>Vid</a:t>
            </a:r>
            <a:r>
              <a:rPr dirty="0" sz="4000" spc="10"/>
              <a:t>e</a:t>
            </a:r>
            <a:r>
              <a:rPr dirty="0" sz="4000" spc="-5"/>
              <a:t>o</a:t>
            </a:r>
            <a:endParaRPr sz="4000"/>
          </a:p>
        </p:txBody>
      </p:sp>
      <p:sp>
        <p:nvSpPr>
          <p:cNvPr id="4" name="object 4"/>
          <p:cNvSpPr/>
          <p:nvPr/>
        </p:nvSpPr>
        <p:spPr>
          <a:xfrm>
            <a:off x="4681486" y="2081626"/>
            <a:ext cx="3827948" cy="337639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32234" y="772160"/>
            <a:ext cx="4956175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/>
              <a:t>Workplace</a:t>
            </a:r>
            <a:r>
              <a:rPr dirty="0" sz="4000" spc="-110"/>
              <a:t> </a:t>
            </a:r>
            <a:r>
              <a:rPr dirty="0" sz="4000"/>
              <a:t>inspections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7293609" cy="17932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79400" marR="5080" indent="-2667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Best </a:t>
            </a:r>
            <a:r>
              <a:rPr dirty="0" sz="2400">
                <a:latin typeface="Franklin Gothic Book"/>
                <a:cs typeface="Franklin Gothic Book"/>
              </a:rPr>
              <a:t>tool </a:t>
            </a:r>
            <a:r>
              <a:rPr dirty="0" sz="2400" spc="-5">
                <a:latin typeface="Franklin Gothic Book"/>
                <a:cs typeface="Franklin Gothic Book"/>
              </a:rPr>
              <a:t>available </a:t>
            </a:r>
            <a:r>
              <a:rPr dirty="0" sz="2400">
                <a:latin typeface="Franklin Gothic Book"/>
                <a:cs typeface="Franklin Gothic Book"/>
              </a:rPr>
              <a:t>to </a:t>
            </a:r>
            <a:r>
              <a:rPr dirty="0" sz="2400" spc="-5">
                <a:latin typeface="Franklin Gothic Book"/>
                <a:cs typeface="Franklin Gothic Book"/>
              </a:rPr>
              <a:t>identify </a:t>
            </a:r>
            <a:r>
              <a:rPr dirty="0" sz="2400">
                <a:latin typeface="Franklin Gothic Book"/>
                <a:cs typeface="Franklin Gothic Book"/>
              </a:rPr>
              <a:t>hazards </a:t>
            </a:r>
            <a:r>
              <a:rPr dirty="0" sz="2400" spc="-5">
                <a:latin typeface="Franklin Gothic Book"/>
                <a:cs typeface="Franklin Gothic Book"/>
              </a:rPr>
              <a:t>and assess their  risks before </a:t>
            </a:r>
            <a:r>
              <a:rPr dirty="0" sz="2400">
                <a:latin typeface="Franklin Gothic Book"/>
                <a:cs typeface="Franklin Gothic Book"/>
              </a:rPr>
              <a:t>an </a:t>
            </a:r>
            <a:r>
              <a:rPr dirty="0" sz="2400" spc="-5">
                <a:latin typeface="Franklin Gothic Book"/>
                <a:cs typeface="Franklin Gothic Book"/>
              </a:rPr>
              <a:t>injury</a:t>
            </a:r>
            <a:r>
              <a:rPr dirty="0" sz="2400" spc="1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occurs</a:t>
            </a:r>
            <a:endParaRPr sz="2400">
              <a:latin typeface="Franklin Gothic Book"/>
              <a:cs typeface="Franklin Gothic Book"/>
            </a:endParaRPr>
          </a:p>
          <a:p>
            <a:pPr marL="279400" marR="249554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Inspections </a:t>
            </a:r>
            <a:r>
              <a:rPr dirty="0" sz="2400">
                <a:latin typeface="Franklin Gothic Book"/>
                <a:cs typeface="Franklin Gothic Book"/>
              </a:rPr>
              <a:t>demonstrate to </a:t>
            </a:r>
            <a:r>
              <a:rPr dirty="0" sz="2400" spc="-5">
                <a:latin typeface="Franklin Gothic Book"/>
                <a:cs typeface="Franklin Gothic Book"/>
              </a:rPr>
              <a:t>workers </a:t>
            </a:r>
            <a:r>
              <a:rPr dirty="0" sz="2400">
                <a:latin typeface="Franklin Gothic Book"/>
                <a:cs typeface="Franklin Gothic Book"/>
              </a:rPr>
              <a:t>that </a:t>
            </a:r>
            <a:r>
              <a:rPr dirty="0" sz="2400" spc="-5">
                <a:latin typeface="Franklin Gothic Book"/>
                <a:cs typeface="Franklin Gothic Book"/>
              </a:rPr>
              <a:t>their health  and </a:t>
            </a:r>
            <a:r>
              <a:rPr dirty="0" sz="2400">
                <a:latin typeface="Franklin Gothic Book"/>
                <a:cs typeface="Franklin Gothic Book"/>
              </a:rPr>
              <a:t>safety is</a:t>
            </a:r>
            <a:r>
              <a:rPr dirty="0" sz="2400" spc="-5">
                <a:latin typeface="Franklin Gothic Book"/>
                <a:cs typeface="Franklin Gothic Book"/>
              </a:rPr>
              <a:t> important</a:t>
            </a:r>
            <a:endParaRPr sz="24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26105" y="772160"/>
            <a:ext cx="4968875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/>
              <a:t>Workplace</a:t>
            </a:r>
            <a:r>
              <a:rPr dirty="0" sz="4000" spc="-65"/>
              <a:t> </a:t>
            </a:r>
            <a:r>
              <a:rPr dirty="0" sz="4000" spc="-5"/>
              <a:t>Inspections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6536055" cy="33331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latin typeface="Franklin Gothic Book"/>
                <a:cs typeface="Franklin Gothic Book"/>
              </a:rPr>
              <a:t>Supervisors must</a:t>
            </a:r>
            <a:r>
              <a:rPr dirty="0" sz="2400" spc="-75">
                <a:latin typeface="Franklin Gothic Book"/>
                <a:cs typeface="Franklin Gothic Book"/>
              </a:rPr>
              <a:t> </a:t>
            </a:r>
            <a:r>
              <a:rPr dirty="0" sz="2400">
                <a:latin typeface="Franklin Gothic Book"/>
                <a:cs typeface="Franklin Gothic Book"/>
              </a:rPr>
              <a:t>monitor:</a:t>
            </a:r>
            <a:endParaRPr sz="2400">
              <a:latin typeface="Franklin Gothic Book"/>
              <a:cs typeface="Franklin Gothic Book"/>
            </a:endParaRPr>
          </a:p>
          <a:p>
            <a:pPr marL="462280" marR="285750" indent="-266700">
              <a:lnSpc>
                <a:spcPct val="100000"/>
              </a:lnSpc>
              <a:spcBef>
                <a:spcPts val="1800"/>
              </a:spcBef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300">
                <a:latin typeface="Franklin Gothic Book"/>
                <a:cs typeface="Franklin Gothic Book"/>
              </a:rPr>
              <a:t>Physical </a:t>
            </a:r>
            <a:r>
              <a:rPr dirty="0" sz="2300" spc="-5">
                <a:latin typeface="Franklin Gothic Book"/>
                <a:cs typeface="Franklin Gothic Book"/>
              </a:rPr>
              <a:t>conditions </a:t>
            </a:r>
            <a:r>
              <a:rPr dirty="0" sz="2300">
                <a:latin typeface="Franklin Gothic Book"/>
                <a:cs typeface="Franklin Gothic Book"/>
              </a:rPr>
              <a:t>(safety of </a:t>
            </a:r>
            <a:r>
              <a:rPr dirty="0" sz="2300" spc="-5">
                <a:latin typeface="Franklin Gothic Book"/>
                <a:cs typeface="Franklin Gothic Book"/>
              </a:rPr>
              <a:t>tools, </a:t>
            </a:r>
            <a:r>
              <a:rPr dirty="0" sz="2300">
                <a:latin typeface="Franklin Gothic Book"/>
                <a:cs typeface="Franklin Gothic Book"/>
              </a:rPr>
              <a:t>equipment,  </a:t>
            </a:r>
            <a:r>
              <a:rPr dirty="0" sz="2300" spc="-5">
                <a:latin typeface="Franklin Gothic Book"/>
                <a:cs typeface="Franklin Gothic Book"/>
              </a:rPr>
              <a:t>machinery, chemicals,</a:t>
            </a:r>
            <a:r>
              <a:rPr dirty="0" sz="2300" spc="-40">
                <a:latin typeface="Franklin Gothic Book"/>
                <a:cs typeface="Franklin Gothic Book"/>
              </a:rPr>
              <a:t> </a:t>
            </a:r>
            <a:r>
              <a:rPr dirty="0" sz="2300" spc="-5">
                <a:latin typeface="Franklin Gothic Book"/>
                <a:cs typeface="Franklin Gothic Book"/>
              </a:rPr>
              <a:t>etc.)</a:t>
            </a:r>
            <a:endParaRPr sz="23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462280" marR="289560" indent="-266700">
              <a:lnSpc>
                <a:spcPct val="100000"/>
              </a:lnSpc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300">
                <a:latin typeface="Franklin Gothic Book"/>
                <a:cs typeface="Franklin Gothic Book"/>
              </a:rPr>
              <a:t>Work </a:t>
            </a:r>
            <a:r>
              <a:rPr dirty="0" sz="2300" spc="-5">
                <a:latin typeface="Franklin Gothic Book"/>
                <a:cs typeface="Franklin Gothic Book"/>
              </a:rPr>
              <a:t>practices </a:t>
            </a:r>
            <a:r>
              <a:rPr dirty="0" sz="2300">
                <a:latin typeface="Franklin Gothic Book"/>
                <a:cs typeface="Franklin Gothic Book"/>
              </a:rPr>
              <a:t>and </a:t>
            </a:r>
            <a:r>
              <a:rPr dirty="0" sz="2300" spc="-5">
                <a:latin typeface="Franklin Gothic Book"/>
                <a:cs typeface="Franklin Gothic Book"/>
              </a:rPr>
              <a:t>compliance </a:t>
            </a:r>
            <a:r>
              <a:rPr dirty="0" sz="2300">
                <a:latin typeface="Franklin Gothic Book"/>
                <a:cs typeface="Franklin Gothic Book"/>
              </a:rPr>
              <a:t>with workplace  </a:t>
            </a:r>
            <a:r>
              <a:rPr dirty="0" sz="2300" spc="-5">
                <a:latin typeface="Franklin Gothic Book"/>
                <a:cs typeface="Franklin Gothic Book"/>
              </a:rPr>
              <a:t>standards</a:t>
            </a:r>
            <a:endParaRPr sz="23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462280" marR="5080" indent="-2667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300">
                <a:latin typeface="Franklin Gothic Book"/>
                <a:cs typeface="Franklin Gothic Book"/>
              </a:rPr>
              <a:t>Effectiveness of the employer’s health and</a:t>
            </a:r>
            <a:r>
              <a:rPr dirty="0" sz="2300" spc="-150">
                <a:latin typeface="Franklin Gothic Book"/>
                <a:cs typeface="Franklin Gothic Book"/>
              </a:rPr>
              <a:t> </a:t>
            </a:r>
            <a:r>
              <a:rPr dirty="0" sz="2300">
                <a:latin typeface="Franklin Gothic Book"/>
                <a:cs typeface="Franklin Gothic Book"/>
              </a:rPr>
              <a:t>safety  </a:t>
            </a:r>
            <a:r>
              <a:rPr dirty="0" sz="2300" spc="-5">
                <a:latin typeface="Franklin Gothic Book"/>
                <a:cs typeface="Franklin Gothic Book"/>
              </a:rPr>
              <a:t>system</a:t>
            </a:r>
            <a:endParaRPr sz="23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32234" y="772160"/>
            <a:ext cx="4956175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/>
              <a:t>Workplace</a:t>
            </a:r>
            <a:r>
              <a:rPr dirty="0" sz="4000" spc="-110"/>
              <a:t> </a:t>
            </a:r>
            <a:r>
              <a:rPr dirty="0" sz="4000"/>
              <a:t>inspections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6245225" cy="2936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latin typeface="Franklin Gothic Book"/>
                <a:cs typeface="Franklin Gothic Book"/>
              </a:rPr>
              <a:t>During inspections supervisors </a:t>
            </a:r>
            <a:r>
              <a:rPr dirty="0" sz="2400" spc="5">
                <a:latin typeface="Franklin Gothic Book"/>
                <a:cs typeface="Franklin Gothic Book"/>
              </a:rPr>
              <a:t>need</a:t>
            </a:r>
            <a:r>
              <a:rPr dirty="0" sz="2400" spc="-145">
                <a:latin typeface="Franklin Gothic Book"/>
                <a:cs typeface="Franklin Gothic Book"/>
              </a:rPr>
              <a:t> </a:t>
            </a:r>
            <a:r>
              <a:rPr dirty="0" sz="2400" spc="5">
                <a:latin typeface="Franklin Gothic Book"/>
                <a:cs typeface="Franklin Gothic Book"/>
              </a:rPr>
              <a:t>to:</a:t>
            </a:r>
            <a:endParaRPr sz="2400">
              <a:latin typeface="Franklin Gothic Book"/>
              <a:cs typeface="Franklin Gothic Book"/>
            </a:endParaRPr>
          </a:p>
          <a:p>
            <a:pPr marL="462280" indent="-266700">
              <a:lnSpc>
                <a:spcPct val="100000"/>
              </a:lnSpc>
              <a:spcBef>
                <a:spcPts val="1800"/>
              </a:spcBef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300" spc="-5">
                <a:latin typeface="Franklin Gothic Book"/>
                <a:cs typeface="Franklin Gothic Book"/>
              </a:rPr>
              <a:t>Communicate </a:t>
            </a:r>
            <a:r>
              <a:rPr dirty="0" sz="2300">
                <a:latin typeface="Franklin Gothic Book"/>
                <a:cs typeface="Franklin Gothic Book"/>
              </a:rPr>
              <a:t>hazards </a:t>
            </a:r>
            <a:r>
              <a:rPr dirty="0" sz="2300" spc="-5">
                <a:latin typeface="Franklin Gothic Book"/>
                <a:cs typeface="Franklin Gothic Book"/>
              </a:rPr>
              <a:t>to</a:t>
            </a:r>
            <a:r>
              <a:rPr dirty="0" sz="2300" spc="-15">
                <a:latin typeface="Franklin Gothic Book"/>
                <a:cs typeface="Franklin Gothic Book"/>
              </a:rPr>
              <a:t> </a:t>
            </a:r>
            <a:r>
              <a:rPr dirty="0" sz="2300" spc="-5">
                <a:latin typeface="Franklin Gothic Book"/>
                <a:cs typeface="Franklin Gothic Book"/>
              </a:rPr>
              <a:t>workers</a:t>
            </a:r>
            <a:endParaRPr sz="23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462280" indent="-266700">
              <a:lnSpc>
                <a:spcPct val="100000"/>
              </a:lnSpc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300" spc="-5">
                <a:latin typeface="Franklin Gothic Book"/>
                <a:cs typeface="Franklin Gothic Book"/>
              </a:rPr>
              <a:t>Document </a:t>
            </a:r>
            <a:r>
              <a:rPr dirty="0" sz="2300">
                <a:latin typeface="Franklin Gothic Book"/>
                <a:cs typeface="Franklin Gothic Book"/>
              </a:rPr>
              <a:t>what </a:t>
            </a:r>
            <a:r>
              <a:rPr dirty="0" sz="2300" spc="-5">
                <a:latin typeface="Franklin Gothic Book"/>
                <a:cs typeface="Franklin Gothic Book"/>
              </a:rPr>
              <a:t>is </a:t>
            </a:r>
            <a:r>
              <a:rPr dirty="0" sz="2300">
                <a:latin typeface="Franklin Gothic Book"/>
                <a:cs typeface="Franklin Gothic Book"/>
              </a:rPr>
              <a:t>found on the</a:t>
            </a:r>
            <a:r>
              <a:rPr dirty="0" sz="2300" spc="-25">
                <a:latin typeface="Franklin Gothic Book"/>
                <a:cs typeface="Franklin Gothic Book"/>
              </a:rPr>
              <a:t> </a:t>
            </a:r>
            <a:r>
              <a:rPr dirty="0" sz="2300" spc="-5">
                <a:latin typeface="Franklin Gothic Book"/>
                <a:cs typeface="Franklin Gothic Book"/>
              </a:rPr>
              <a:t>inspection</a:t>
            </a:r>
            <a:endParaRPr sz="23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462280" indent="-2667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300">
                <a:latin typeface="Franklin Gothic Book"/>
                <a:cs typeface="Franklin Gothic Book"/>
              </a:rPr>
              <a:t>Follow up on </a:t>
            </a:r>
            <a:r>
              <a:rPr dirty="0" sz="2300" spc="-5">
                <a:latin typeface="Franklin Gothic Book"/>
                <a:cs typeface="Franklin Gothic Book"/>
              </a:rPr>
              <a:t>actions </a:t>
            </a:r>
            <a:r>
              <a:rPr dirty="0" sz="2300">
                <a:latin typeface="Franklin Gothic Book"/>
                <a:cs typeface="Franklin Gothic Book"/>
              </a:rPr>
              <a:t>from previous</a:t>
            </a:r>
            <a:r>
              <a:rPr dirty="0" sz="2300" spc="-50">
                <a:latin typeface="Franklin Gothic Book"/>
                <a:cs typeface="Franklin Gothic Book"/>
              </a:rPr>
              <a:t> </a:t>
            </a:r>
            <a:r>
              <a:rPr dirty="0" sz="2300" spc="-5">
                <a:latin typeface="Franklin Gothic Book"/>
                <a:cs typeface="Franklin Gothic Book"/>
              </a:rPr>
              <a:t>inspections</a:t>
            </a:r>
            <a:endParaRPr sz="23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462280" indent="-266700">
              <a:lnSpc>
                <a:spcPct val="100000"/>
              </a:lnSpc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300">
                <a:latin typeface="Franklin Gothic Book"/>
                <a:cs typeface="Franklin Gothic Book"/>
              </a:rPr>
              <a:t>Set an</a:t>
            </a:r>
            <a:r>
              <a:rPr dirty="0" sz="2300" spc="-10">
                <a:latin typeface="Franklin Gothic Book"/>
                <a:cs typeface="Franklin Gothic Book"/>
              </a:rPr>
              <a:t> </a:t>
            </a:r>
            <a:r>
              <a:rPr dirty="0" sz="2300">
                <a:latin typeface="Franklin Gothic Book"/>
                <a:cs typeface="Franklin Gothic Book"/>
              </a:rPr>
              <a:t>example</a:t>
            </a:r>
            <a:endParaRPr sz="23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75183" rIns="0" bIns="0" rtlCol="0" vert="horz">
            <a:spAutoFit/>
          </a:bodyPr>
          <a:lstStyle/>
          <a:p>
            <a:pPr marL="2677795" marR="5080" indent="-2174875">
              <a:lnSpc>
                <a:spcPct val="100000"/>
              </a:lnSpc>
              <a:spcBef>
                <a:spcPts val="100"/>
              </a:spcBef>
            </a:pPr>
            <a:r>
              <a:rPr dirty="0" spc="5"/>
              <a:t>Steps to follow </a:t>
            </a:r>
            <a:r>
              <a:rPr dirty="0"/>
              <a:t>if worker </a:t>
            </a:r>
            <a:r>
              <a:rPr dirty="0" spc="5"/>
              <a:t>has</a:t>
            </a:r>
            <a:r>
              <a:rPr dirty="0" spc="-200"/>
              <a:t> </a:t>
            </a:r>
            <a:r>
              <a:rPr dirty="0"/>
              <a:t>a  concern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7225030" cy="34086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Contact</a:t>
            </a:r>
            <a:r>
              <a:rPr dirty="0" sz="2400" spc="-15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supervisor</a:t>
            </a:r>
            <a:endParaRPr sz="2400">
              <a:latin typeface="Franklin Gothic Book"/>
              <a:cs typeface="Franklin Gothic Book"/>
            </a:endParaRPr>
          </a:p>
          <a:p>
            <a:pPr marL="469900" indent="-457200">
              <a:lnSpc>
                <a:spcPct val="100000"/>
              </a:lnSpc>
              <a:spcBef>
                <a:spcPts val="240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Involve </a:t>
            </a:r>
            <a:r>
              <a:rPr dirty="0" sz="2400">
                <a:latin typeface="Franklin Gothic Book"/>
                <a:cs typeface="Franklin Gothic Book"/>
              </a:rPr>
              <a:t>OHC or </a:t>
            </a:r>
            <a:r>
              <a:rPr dirty="0" sz="2400" spc="-5">
                <a:latin typeface="Franklin Gothic Book"/>
                <a:cs typeface="Franklin Gothic Book"/>
              </a:rPr>
              <a:t>representative,</a:t>
            </a:r>
            <a:r>
              <a:rPr dirty="0" sz="2400" spc="-45">
                <a:latin typeface="Franklin Gothic Book"/>
                <a:cs typeface="Franklin Gothic Book"/>
              </a:rPr>
              <a:t> </a:t>
            </a:r>
            <a:r>
              <a:rPr dirty="0" sz="2400">
                <a:latin typeface="Franklin Gothic Book"/>
                <a:cs typeface="Franklin Gothic Book"/>
              </a:rPr>
              <a:t>if:</a:t>
            </a:r>
            <a:endParaRPr sz="2400">
              <a:latin typeface="Franklin Gothic Book"/>
              <a:cs typeface="Franklin Gothic Book"/>
            </a:endParaRPr>
          </a:p>
          <a:p>
            <a:pPr lvl="1" marL="462280" indent="-266700">
              <a:lnSpc>
                <a:spcPct val="100000"/>
              </a:lnSpc>
              <a:spcBef>
                <a:spcPts val="2400"/>
              </a:spcBef>
              <a:buChar char="−"/>
              <a:tabLst>
                <a:tab pos="462280" algn="l"/>
              </a:tabLst>
            </a:pPr>
            <a:r>
              <a:rPr dirty="0" sz="2300">
                <a:latin typeface="Franklin Gothic Book"/>
                <a:cs typeface="Franklin Gothic Book"/>
              </a:rPr>
              <a:t>Worker does not want </a:t>
            </a:r>
            <a:r>
              <a:rPr dirty="0" sz="2300" spc="-5">
                <a:latin typeface="Franklin Gothic Book"/>
                <a:cs typeface="Franklin Gothic Book"/>
              </a:rPr>
              <a:t>to contact supervisor</a:t>
            </a:r>
            <a:endParaRPr sz="2300">
              <a:latin typeface="Franklin Gothic Book"/>
              <a:cs typeface="Franklin Gothic Book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Font typeface="Franklin Gothic Book"/>
              <a:buChar char="−"/>
            </a:pPr>
            <a:endParaRPr sz="2050">
              <a:latin typeface="Times New Roman"/>
              <a:cs typeface="Times New Roman"/>
            </a:endParaRPr>
          </a:p>
          <a:p>
            <a:pPr lvl="1" marL="462280" indent="-266700">
              <a:lnSpc>
                <a:spcPct val="100000"/>
              </a:lnSpc>
              <a:buChar char="−"/>
              <a:tabLst>
                <a:tab pos="462280" algn="l"/>
              </a:tabLst>
            </a:pPr>
            <a:r>
              <a:rPr dirty="0" sz="2300" spc="-5">
                <a:latin typeface="Franklin Gothic Book"/>
                <a:cs typeface="Franklin Gothic Book"/>
              </a:rPr>
              <a:t>Supervisor </a:t>
            </a:r>
            <a:r>
              <a:rPr dirty="0" sz="2300">
                <a:latin typeface="Franklin Gothic Book"/>
                <a:cs typeface="Franklin Gothic Book"/>
              </a:rPr>
              <a:t>and worker cannot</a:t>
            </a:r>
            <a:r>
              <a:rPr dirty="0" sz="2300" spc="-15">
                <a:latin typeface="Franklin Gothic Book"/>
                <a:cs typeface="Franklin Gothic Book"/>
              </a:rPr>
              <a:t> </a:t>
            </a:r>
            <a:r>
              <a:rPr dirty="0" sz="2300" spc="-5">
                <a:latin typeface="Franklin Gothic Book"/>
                <a:cs typeface="Franklin Gothic Book"/>
              </a:rPr>
              <a:t>resolve</a:t>
            </a:r>
            <a:endParaRPr sz="2300">
              <a:latin typeface="Franklin Gothic Book"/>
              <a:cs typeface="Franklin Gothic Book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Font typeface="Franklin Gothic Book"/>
              <a:buChar char="−"/>
            </a:pPr>
            <a:endParaRPr sz="2050">
              <a:latin typeface="Times New Roman"/>
              <a:cs typeface="Times New Roman"/>
            </a:endParaRPr>
          </a:p>
          <a:p>
            <a:pPr marL="469900" marR="5080" indent="-457200">
              <a:lnSpc>
                <a:spcPct val="100000"/>
              </a:lnSpc>
              <a:buAutoNum type="arabicPeriod"/>
              <a:tabLst>
                <a:tab pos="469265" algn="l"/>
                <a:tab pos="4699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Contact </a:t>
            </a:r>
            <a:r>
              <a:rPr dirty="0" sz="2400">
                <a:latin typeface="Franklin Gothic Book"/>
                <a:cs typeface="Franklin Gothic Book"/>
              </a:rPr>
              <a:t>OHS </a:t>
            </a:r>
            <a:r>
              <a:rPr dirty="0" sz="2400" spc="-5">
                <a:latin typeface="Franklin Gothic Book"/>
                <a:cs typeface="Franklin Gothic Book"/>
              </a:rPr>
              <a:t>Division (protection </a:t>
            </a:r>
            <a:r>
              <a:rPr dirty="0" sz="2400">
                <a:latin typeface="Franklin Gothic Book"/>
                <a:cs typeface="Franklin Gothic Book"/>
              </a:rPr>
              <a:t>from </a:t>
            </a:r>
            <a:r>
              <a:rPr dirty="0" sz="2400" spc="-5">
                <a:latin typeface="Franklin Gothic Book"/>
                <a:cs typeface="Franklin Gothic Book"/>
              </a:rPr>
              <a:t>discriminatory  action)</a:t>
            </a:r>
            <a:endParaRPr sz="24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22830" y="772160"/>
            <a:ext cx="557149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5"/>
              <a:t>Steps </a:t>
            </a:r>
            <a:r>
              <a:rPr dirty="0" sz="4000"/>
              <a:t>to resolve</a:t>
            </a:r>
            <a:r>
              <a:rPr dirty="0" sz="4000" spc="-170"/>
              <a:t> </a:t>
            </a:r>
            <a:r>
              <a:rPr dirty="0" sz="4000"/>
              <a:t>concerns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5394960" cy="3592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latin typeface="Franklin Gothic Book"/>
                <a:cs typeface="Franklin Gothic Book"/>
              </a:rPr>
              <a:t>Supervisor</a:t>
            </a:r>
            <a:r>
              <a:rPr dirty="0" sz="2400" spc="-40">
                <a:latin typeface="Franklin Gothic Book"/>
                <a:cs typeface="Franklin Gothic Book"/>
              </a:rPr>
              <a:t> </a:t>
            </a:r>
            <a:r>
              <a:rPr dirty="0" sz="2400" spc="5">
                <a:latin typeface="Franklin Gothic Book"/>
                <a:cs typeface="Franklin Gothic Book"/>
              </a:rPr>
              <a:t>shall:</a:t>
            </a:r>
            <a:endParaRPr sz="2400">
              <a:latin typeface="Franklin Gothic Book"/>
              <a:cs typeface="Franklin Gothic Book"/>
            </a:endParaRPr>
          </a:p>
          <a:p>
            <a:pPr marL="462280" indent="-266700">
              <a:lnSpc>
                <a:spcPct val="100000"/>
              </a:lnSpc>
              <a:spcBef>
                <a:spcPts val="1800"/>
              </a:spcBef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300" spc="-5">
                <a:latin typeface="Franklin Gothic Book"/>
                <a:cs typeface="Franklin Gothic Book"/>
              </a:rPr>
              <a:t>Identify </a:t>
            </a:r>
            <a:r>
              <a:rPr dirty="0" sz="2300">
                <a:latin typeface="Franklin Gothic Book"/>
                <a:cs typeface="Franklin Gothic Book"/>
              </a:rPr>
              <a:t>the</a:t>
            </a:r>
            <a:r>
              <a:rPr dirty="0" sz="2300" spc="-20">
                <a:latin typeface="Franklin Gothic Book"/>
                <a:cs typeface="Franklin Gothic Book"/>
              </a:rPr>
              <a:t> </a:t>
            </a:r>
            <a:r>
              <a:rPr dirty="0" sz="2300" spc="-5">
                <a:latin typeface="Franklin Gothic Book"/>
                <a:cs typeface="Franklin Gothic Book"/>
              </a:rPr>
              <a:t>concern/problem</a:t>
            </a:r>
            <a:endParaRPr sz="23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462280" indent="-266700">
              <a:lnSpc>
                <a:spcPct val="100000"/>
              </a:lnSpc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300">
                <a:latin typeface="Franklin Gothic Book"/>
                <a:cs typeface="Franklin Gothic Book"/>
              </a:rPr>
              <a:t>Research the problem </a:t>
            </a:r>
            <a:r>
              <a:rPr dirty="0" sz="2300" spc="-5">
                <a:latin typeface="Franklin Gothic Book"/>
                <a:cs typeface="Franklin Gothic Book"/>
              </a:rPr>
              <a:t>(consult</a:t>
            </a:r>
            <a:r>
              <a:rPr dirty="0" sz="2300" spc="-45">
                <a:latin typeface="Franklin Gothic Book"/>
                <a:cs typeface="Franklin Gothic Book"/>
              </a:rPr>
              <a:t> </a:t>
            </a:r>
            <a:r>
              <a:rPr dirty="0" sz="2300" spc="-5">
                <a:latin typeface="Franklin Gothic Book"/>
                <a:cs typeface="Franklin Gothic Book"/>
              </a:rPr>
              <a:t>workers)</a:t>
            </a:r>
            <a:endParaRPr sz="23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462280" indent="-2667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300" spc="-5">
                <a:latin typeface="Franklin Gothic Book"/>
                <a:cs typeface="Franklin Gothic Book"/>
              </a:rPr>
              <a:t>Develop </a:t>
            </a:r>
            <a:r>
              <a:rPr dirty="0" sz="2300">
                <a:latin typeface="Franklin Gothic Book"/>
                <a:cs typeface="Franklin Gothic Book"/>
              </a:rPr>
              <a:t>a plan </a:t>
            </a:r>
            <a:r>
              <a:rPr dirty="0" sz="2300" spc="-5">
                <a:latin typeface="Franklin Gothic Book"/>
                <a:cs typeface="Franklin Gothic Book"/>
              </a:rPr>
              <a:t>to resolve </a:t>
            </a:r>
            <a:r>
              <a:rPr dirty="0" sz="2300">
                <a:latin typeface="Franklin Gothic Book"/>
                <a:cs typeface="Franklin Gothic Book"/>
              </a:rPr>
              <a:t>the</a:t>
            </a:r>
            <a:r>
              <a:rPr dirty="0" sz="2300" spc="-20">
                <a:latin typeface="Franklin Gothic Book"/>
                <a:cs typeface="Franklin Gothic Book"/>
              </a:rPr>
              <a:t> </a:t>
            </a:r>
            <a:r>
              <a:rPr dirty="0" sz="2300" spc="-5">
                <a:latin typeface="Franklin Gothic Book"/>
                <a:cs typeface="Franklin Gothic Book"/>
              </a:rPr>
              <a:t>concern</a:t>
            </a:r>
            <a:endParaRPr sz="23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462280" indent="-266700">
              <a:lnSpc>
                <a:spcPct val="100000"/>
              </a:lnSpc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300">
                <a:latin typeface="Franklin Gothic Book"/>
                <a:cs typeface="Franklin Gothic Book"/>
              </a:rPr>
              <a:t>Implement the</a:t>
            </a:r>
            <a:r>
              <a:rPr dirty="0" sz="2300" spc="-15">
                <a:latin typeface="Franklin Gothic Book"/>
                <a:cs typeface="Franklin Gothic Book"/>
              </a:rPr>
              <a:t> </a:t>
            </a:r>
            <a:r>
              <a:rPr dirty="0" sz="2300">
                <a:latin typeface="Franklin Gothic Book"/>
                <a:cs typeface="Franklin Gothic Book"/>
              </a:rPr>
              <a:t>plan</a:t>
            </a:r>
            <a:endParaRPr sz="23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462280" indent="-2667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300">
                <a:latin typeface="Franklin Gothic Book"/>
                <a:cs typeface="Franklin Gothic Book"/>
              </a:rPr>
              <a:t>Follow up </a:t>
            </a:r>
            <a:r>
              <a:rPr dirty="0" sz="2300" spc="-5">
                <a:latin typeface="Franklin Gothic Book"/>
                <a:cs typeface="Franklin Gothic Book"/>
              </a:rPr>
              <a:t>to </a:t>
            </a:r>
            <a:r>
              <a:rPr dirty="0" sz="2300">
                <a:latin typeface="Franklin Gothic Book"/>
                <a:cs typeface="Franklin Gothic Book"/>
              </a:rPr>
              <a:t>ensure plan </a:t>
            </a:r>
            <a:r>
              <a:rPr dirty="0" sz="2300" spc="-5">
                <a:latin typeface="Franklin Gothic Book"/>
                <a:cs typeface="Franklin Gothic Book"/>
              </a:rPr>
              <a:t>is</a:t>
            </a:r>
            <a:r>
              <a:rPr dirty="0" sz="2300" spc="-65">
                <a:latin typeface="Franklin Gothic Book"/>
                <a:cs typeface="Franklin Gothic Book"/>
              </a:rPr>
              <a:t> </a:t>
            </a:r>
            <a:r>
              <a:rPr dirty="0" sz="2300" spc="-5">
                <a:latin typeface="Franklin Gothic Book"/>
                <a:cs typeface="Franklin Gothic Book"/>
              </a:rPr>
              <a:t>effective</a:t>
            </a:r>
            <a:endParaRPr sz="23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01042" y="772160"/>
            <a:ext cx="421767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5"/>
              <a:t>Resolving</a:t>
            </a:r>
            <a:r>
              <a:rPr dirty="0" sz="4000" spc="-65"/>
              <a:t> </a:t>
            </a:r>
            <a:r>
              <a:rPr dirty="0" sz="4000"/>
              <a:t>concerns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7002780" cy="3439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79400" indent="-2667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Refer concerns you cannot</a:t>
            </a:r>
            <a:r>
              <a:rPr dirty="0" sz="240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correct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Take appropriate corrective</a:t>
            </a:r>
            <a:r>
              <a:rPr dirty="0" sz="2400" spc="5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action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Take </a:t>
            </a:r>
            <a:r>
              <a:rPr dirty="0" sz="2400">
                <a:latin typeface="Franklin Gothic Book"/>
                <a:cs typeface="Franklin Gothic Book"/>
              </a:rPr>
              <a:t>temporary </a:t>
            </a:r>
            <a:r>
              <a:rPr dirty="0" sz="2400" spc="-5">
                <a:latin typeface="Franklin Gothic Book"/>
                <a:cs typeface="Franklin Gothic Book"/>
              </a:rPr>
              <a:t>measures </a:t>
            </a:r>
            <a:r>
              <a:rPr dirty="0" sz="2400">
                <a:latin typeface="Franklin Gothic Book"/>
                <a:cs typeface="Franklin Gothic Book"/>
              </a:rPr>
              <a:t>to </a:t>
            </a:r>
            <a:r>
              <a:rPr dirty="0" sz="2400" spc="-5">
                <a:latin typeface="Franklin Gothic Book"/>
                <a:cs typeface="Franklin Gothic Book"/>
              </a:rPr>
              <a:t>protect</a:t>
            </a:r>
            <a:r>
              <a:rPr dirty="0" sz="2400" spc="-2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workers</a:t>
            </a:r>
            <a:endParaRPr sz="2400">
              <a:latin typeface="Franklin Gothic Book"/>
              <a:cs typeface="Franklin Gothic Book"/>
            </a:endParaRPr>
          </a:p>
          <a:p>
            <a:pPr marL="279400" marR="508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Tell workers, </a:t>
            </a:r>
            <a:r>
              <a:rPr dirty="0" sz="2400">
                <a:latin typeface="Franklin Gothic Book"/>
                <a:cs typeface="Franklin Gothic Book"/>
              </a:rPr>
              <a:t>the </a:t>
            </a:r>
            <a:r>
              <a:rPr dirty="0" sz="2400" spc="-5">
                <a:latin typeface="Franklin Gothic Book"/>
                <a:cs typeface="Franklin Gothic Book"/>
              </a:rPr>
              <a:t>OHC/representative what has been  done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>
                <a:latin typeface="Franklin Gothic Book"/>
                <a:cs typeface="Franklin Gothic Book"/>
              </a:rPr>
              <a:t>Follow </a:t>
            </a:r>
            <a:r>
              <a:rPr dirty="0" sz="2400" spc="-5">
                <a:latin typeface="Franklin Gothic Book"/>
                <a:cs typeface="Franklin Gothic Book"/>
              </a:rPr>
              <a:t>up </a:t>
            </a:r>
            <a:r>
              <a:rPr dirty="0" sz="2400">
                <a:latin typeface="Franklin Gothic Book"/>
                <a:cs typeface="Franklin Gothic Book"/>
              </a:rPr>
              <a:t>on </a:t>
            </a:r>
            <a:r>
              <a:rPr dirty="0" sz="2400" spc="-5">
                <a:latin typeface="Franklin Gothic Book"/>
                <a:cs typeface="Franklin Gothic Book"/>
              </a:rPr>
              <a:t>unresolved</a:t>
            </a:r>
            <a:r>
              <a:rPr dirty="0" sz="240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concerns</a:t>
            </a:r>
            <a:endParaRPr sz="24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86258" y="772160"/>
            <a:ext cx="3047365" cy="6350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5">
                <a:solidFill>
                  <a:srgbClr val="003F5C"/>
                </a:solidFill>
                <a:latin typeface="Franklin Gothic Medium"/>
                <a:cs typeface="Franklin Gothic Medium"/>
              </a:rPr>
              <a:t>Investigations</a:t>
            </a:r>
            <a:endParaRPr sz="4000">
              <a:latin typeface="Franklin Gothic Medium"/>
              <a:cs typeface="Franklin Gothic Medium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6941184" cy="756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 spc="5">
                <a:latin typeface="Franklin Gothic Book"/>
                <a:cs typeface="Franklin Gothic Book"/>
              </a:rPr>
              <a:t>As the </a:t>
            </a:r>
            <a:r>
              <a:rPr dirty="0" sz="2400">
                <a:latin typeface="Franklin Gothic Book"/>
                <a:cs typeface="Franklin Gothic Book"/>
              </a:rPr>
              <a:t>supervisor, </a:t>
            </a:r>
            <a:r>
              <a:rPr dirty="0" sz="2400" spc="5">
                <a:latin typeface="Franklin Gothic Book"/>
                <a:cs typeface="Franklin Gothic Book"/>
              </a:rPr>
              <a:t>you </a:t>
            </a:r>
            <a:r>
              <a:rPr dirty="0" sz="2400">
                <a:latin typeface="Franklin Gothic Book"/>
                <a:cs typeface="Franklin Gothic Book"/>
              </a:rPr>
              <a:t>might </a:t>
            </a:r>
            <a:r>
              <a:rPr dirty="0" sz="2400" spc="5">
                <a:latin typeface="Franklin Gothic Book"/>
                <a:cs typeface="Franklin Gothic Book"/>
              </a:rPr>
              <a:t>conduct </a:t>
            </a:r>
            <a:r>
              <a:rPr dirty="0" sz="2400">
                <a:latin typeface="Franklin Gothic Book"/>
                <a:cs typeface="Franklin Gothic Book"/>
              </a:rPr>
              <a:t>investigations</a:t>
            </a:r>
            <a:r>
              <a:rPr dirty="0" sz="2400" spc="-260">
                <a:latin typeface="Franklin Gothic Book"/>
                <a:cs typeface="Franklin Gothic Book"/>
              </a:rPr>
              <a:t> </a:t>
            </a:r>
            <a:r>
              <a:rPr dirty="0" sz="2400" spc="5">
                <a:latin typeface="Franklin Gothic Book"/>
                <a:cs typeface="Franklin Gothic Book"/>
              </a:rPr>
              <a:t>or  help </a:t>
            </a:r>
            <a:r>
              <a:rPr dirty="0" sz="2400">
                <a:latin typeface="Franklin Gothic Book"/>
                <a:cs typeface="Franklin Gothic Book"/>
              </a:rPr>
              <a:t>OHC </a:t>
            </a:r>
            <a:r>
              <a:rPr dirty="0" sz="2400" spc="5">
                <a:latin typeface="Franklin Gothic Book"/>
                <a:cs typeface="Franklin Gothic Book"/>
              </a:rPr>
              <a:t>or </a:t>
            </a:r>
            <a:r>
              <a:rPr dirty="0" sz="2400">
                <a:latin typeface="Franklin Gothic Book"/>
                <a:cs typeface="Franklin Gothic Book"/>
              </a:rPr>
              <a:t>representative perform</a:t>
            </a:r>
            <a:r>
              <a:rPr dirty="0" sz="2400" spc="-160">
                <a:latin typeface="Franklin Gothic Book"/>
                <a:cs typeface="Franklin Gothic Book"/>
              </a:rPr>
              <a:t> </a:t>
            </a:r>
            <a:r>
              <a:rPr dirty="0" sz="2400">
                <a:latin typeface="Franklin Gothic Book"/>
                <a:cs typeface="Franklin Gothic Book"/>
              </a:rPr>
              <a:t>them.</a:t>
            </a:r>
            <a:endParaRPr sz="24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23030" y="772160"/>
            <a:ext cx="237236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5"/>
              <a:t>Definitions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02383"/>
            <a:ext cx="7367270" cy="368744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279400" indent="-2667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1700">
                <a:latin typeface="Franklin Gothic Book"/>
                <a:cs typeface="Franklin Gothic Book"/>
              </a:rPr>
              <a:t>Incident is </a:t>
            </a:r>
            <a:r>
              <a:rPr dirty="0" sz="1700" spc="-5">
                <a:latin typeface="Franklin Gothic Book"/>
                <a:cs typeface="Franklin Gothic Book"/>
              </a:rPr>
              <a:t>an </a:t>
            </a:r>
            <a:r>
              <a:rPr dirty="0" sz="1700">
                <a:latin typeface="Franklin Gothic Book"/>
                <a:cs typeface="Franklin Gothic Book"/>
              </a:rPr>
              <a:t>unplanned</a:t>
            </a:r>
            <a:r>
              <a:rPr dirty="0" sz="1700" spc="-40">
                <a:latin typeface="Franklin Gothic Book"/>
                <a:cs typeface="Franklin Gothic Book"/>
              </a:rPr>
              <a:t> </a:t>
            </a:r>
            <a:r>
              <a:rPr dirty="0" sz="1700">
                <a:latin typeface="Franklin Gothic Book"/>
                <a:cs typeface="Franklin Gothic Book"/>
              </a:rPr>
              <a:t>event:</a:t>
            </a:r>
            <a:endParaRPr sz="17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Char char="•"/>
            </a:pPr>
            <a:endParaRPr sz="1750">
              <a:latin typeface="Times New Roman"/>
              <a:cs typeface="Times New Roman"/>
            </a:endParaRPr>
          </a:p>
          <a:p>
            <a:pPr lvl="1" marL="462280" indent="-266700">
              <a:lnSpc>
                <a:spcPct val="100000"/>
              </a:lnSpc>
              <a:buChar char="−"/>
              <a:tabLst>
                <a:tab pos="461645" algn="l"/>
                <a:tab pos="462280" algn="l"/>
              </a:tabLst>
            </a:pPr>
            <a:r>
              <a:rPr dirty="0" sz="1600" spc="-5">
                <a:latin typeface="Franklin Gothic Book"/>
                <a:cs typeface="Franklin Gothic Book"/>
              </a:rPr>
              <a:t>That causes serious</a:t>
            </a:r>
            <a:r>
              <a:rPr dirty="0" sz="1600" spc="5">
                <a:latin typeface="Franklin Gothic Book"/>
                <a:cs typeface="Franklin Gothic Book"/>
              </a:rPr>
              <a:t> </a:t>
            </a:r>
            <a:r>
              <a:rPr dirty="0" sz="1600" spc="-5">
                <a:latin typeface="Franklin Gothic Book"/>
                <a:cs typeface="Franklin Gothic Book"/>
              </a:rPr>
              <a:t>injury</a:t>
            </a:r>
            <a:endParaRPr sz="1600">
              <a:latin typeface="Franklin Gothic Book"/>
              <a:cs typeface="Franklin Gothic Book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Font typeface="Franklin Gothic Book"/>
              <a:buChar char="−"/>
            </a:pPr>
            <a:endParaRPr sz="1750">
              <a:latin typeface="Times New Roman"/>
              <a:cs typeface="Times New Roman"/>
            </a:endParaRPr>
          </a:p>
          <a:p>
            <a:pPr lvl="1" marL="462280" indent="-266700">
              <a:lnSpc>
                <a:spcPct val="100000"/>
              </a:lnSpc>
              <a:buChar char="−"/>
              <a:tabLst>
                <a:tab pos="461645" algn="l"/>
                <a:tab pos="462280" algn="l"/>
              </a:tabLst>
            </a:pPr>
            <a:r>
              <a:rPr dirty="0" sz="1600" spc="-5">
                <a:latin typeface="Franklin Gothic Book"/>
                <a:cs typeface="Franklin Gothic Book"/>
              </a:rPr>
              <a:t>That causes the death of a</a:t>
            </a:r>
            <a:r>
              <a:rPr dirty="0" sz="1600" spc="50">
                <a:latin typeface="Franklin Gothic Book"/>
                <a:cs typeface="Franklin Gothic Book"/>
              </a:rPr>
              <a:t> </a:t>
            </a:r>
            <a:r>
              <a:rPr dirty="0" sz="1600" spc="-10">
                <a:latin typeface="Franklin Gothic Book"/>
                <a:cs typeface="Franklin Gothic Book"/>
              </a:rPr>
              <a:t>worker</a:t>
            </a:r>
            <a:endParaRPr sz="1600">
              <a:latin typeface="Franklin Gothic Book"/>
              <a:cs typeface="Franklin Gothic Book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Font typeface="Franklin Gothic Book"/>
              <a:buChar char="−"/>
            </a:pPr>
            <a:endParaRPr sz="2050">
              <a:latin typeface="Times New Roman"/>
              <a:cs typeface="Times New Roman"/>
            </a:endParaRPr>
          </a:p>
          <a:p>
            <a:pPr marL="194945" marR="5080">
              <a:lnSpc>
                <a:spcPct val="80000"/>
              </a:lnSpc>
            </a:pPr>
            <a:r>
              <a:rPr dirty="0" sz="1600" spc="-5">
                <a:latin typeface="Franklin Gothic Book"/>
                <a:cs typeface="Franklin Gothic Book"/>
              </a:rPr>
              <a:t>The terms accident </a:t>
            </a:r>
            <a:r>
              <a:rPr dirty="0" sz="1600" spc="-10">
                <a:latin typeface="Franklin Gothic Book"/>
                <a:cs typeface="Franklin Gothic Book"/>
              </a:rPr>
              <a:t>and </a:t>
            </a:r>
            <a:r>
              <a:rPr dirty="0" sz="1600" spc="-5">
                <a:latin typeface="Franklin Gothic Book"/>
                <a:cs typeface="Franklin Gothic Book"/>
              </a:rPr>
              <a:t>incident are often used interchangeably, </a:t>
            </a:r>
            <a:r>
              <a:rPr dirty="0" sz="1600" spc="-10">
                <a:latin typeface="Franklin Gothic Book"/>
                <a:cs typeface="Franklin Gothic Book"/>
              </a:rPr>
              <a:t>but </a:t>
            </a:r>
            <a:r>
              <a:rPr dirty="0" sz="1600" spc="-5">
                <a:latin typeface="Franklin Gothic Book"/>
                <a:cs typeface="Franklin Gothic Book"/>
              </a:rPr>
              <a:t>the preferred  term </a:t>
            </a:r>
            <a:r>
              <a:rPr dirty="0" sz="1600">
                <a:latin typeface="Franklin Gothic Book"/>
                <a:cs typeface="Franklin Gothic Book"/>
              </a:rPr>
              <a:t>is </a:t>
            </a:r>
            <a:r>
              <a:rPr dirty="0" sz="1600" spc="-5">
                <a:latin typeface="Franklin Gothic Book"/>
                <a:cs typeface="Franklin Gothic Book"/>
              </a:rPr>
              <a:t>incident. It </a:t>
            </a:r>
            <a:r>
              <a:rPr dirty="0" sz="1600">
                <a:latin typeface="Franklin Gothic Book"/>
                <a:cs typeface="Franklin Gothic Book"/>
              </a:rPr>
              <a:t>is </a:t>
            </a:r>
            <a:r>
              <a:rPr dirty="0" sz="1600" spc="-5">
                <a:latin typeface="Franklin Gothic Book"/>
                <a:cs typeface="Franklin Gothic Book"/>
              </a:rPr>
              <a:t>Mission: </a:t>
            </a:r>
            <a:r>
              <a:rPr dirty="0" sz="1600" spc="-10">
                <a:latin typeface="Franklin Gothic Book"/>
                <a:cs typeface="Franklin Gothic Book"/>
              </a:rPr>
              <a:t>Zero’s </a:t>
            </a:r>
            <a:r>
              <a:rPr dirty="0" sz="1600" spc="-5">
                <a:latin typeface="Franklin Gothic Book"/>
                <a:cs typeface="Franklin Gothic Book"/>
              </a:rPr>
              <a:t>campaign that all incidents are predictable </a:t>
            </a:r>
            <a:r>
              <a:rPr dirty="0" sz="1600" spc="-10">
                <a:latin typeface="Franklin Gothic Book"/>
                <a:cs typeface="Franklin Gothic Book"/>
              </a:rPr>
              <a:t>and  </a:t>
            </a:r>
            <a:r>
              <a:rPr dirty="0" sz="1600" spc="-5">
                <a:latin typeface="Franklin Gothic Book"/>
                <a:cs typeface="Franklin Gothic Book"/>
              </a:rPr>
              <a:t>as such preventable. Therefore, there </a:t>
            </a:r>
            <a:r>
              <a:rPr dirty="0" sz="1600">
                <a:latin typeface="Franklin Gothic Book"/>
                <a:cs typeface="Franklin Gothic Book"/>
              </a:rPr>
              <a:t>is </a:t>
            </a:r>
            <a:r>
              <a:rPr dirty="0" sz="1600" spc="-5">
                <a:latin typeface="Franklin Gothic Book"/>
                <a:cs typeface="Franklin Gothic Book"/>
              </a:rPr>
              <a:t>no such thing as accidents, only</a:t>
            </a:r>
            <a:r>
              <a:rPr dirty="0" sz="1600" spc="114">
                <a:latin typeface="Franklin Gothic Book"/>
                <a:cs typeface="Franklin Gothic Book"/>
              </a:rPr>
              <a:t> </a:t>
            </a:r>
            <a:r>
              <a:rPr dirty="0" sz="1600" spc="-5">
                <a:latin typeface="Franklin Gothic Book"/>
                <a:cs typeface="Franklin Gothic Book"/>
              </a:rPr>
              <a:t>incidents.</a:t>
            </a:r>
            <a:endParaRPr sz="16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700">
              <a:latin typeface="Times New Roman"/>
              <a:cs typeface="Times New Roman"/>
            </a:endParaRPr>
          </a:p>
          <a:p>
            <a:pPr marL="279400" indent="-266700">
              <a:lnSpc>
                <a:spcPct val="100000"/>
              </a:lnSpc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1700">
                <a:latin typeface="Franklin Gothic Book"/>
                <a:cs typeface="Franklin Gothic Book"/>
              </a:rPr>
              <a:t>A dangerous occurrence</a:t>
            </a:r>
            <a:r>
              <a:rPr dirty="0" sz="1700" spc="-40">
                <a:latin typeface="Franklin Gothic Book"/>
                <a:cs typeface="Franklin Gothic Book"/>
              </a:rPr>
              <a:t> </a:t>
            </a:r>
            <a:r>
              <a:rPr dirty="0" sz="1700">
                <a:latin typeface="Franklin Gothic Book"/>
                <a:cs typeface="Franklin Gothic Book"/>
              </a:rPr>
              <a:t>is:</a:t>
            </a:r>
            <a:endParaRPr sz="17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"/>
              <a:buChar char="•"/>
            </a:pPr>
            <a:endParaRPr sz="1750">
              <a:latin typeface="Times New Roman"/>
              <a:cs typeface="Times New Roman"/>
            </a:endParaRPr>
          </a:p>
          <a:p>
            <a:pPr lvl="1" marL="462280" indent="-266700">
              <a:lnSpc>
                <a:spcPct val="100000"/>
              </a:lnSpc>
              <a:buChar char="−"/>
              <a:tabLst>
                <a:tab pos="461645" algn="l"/>
                <a:tab pos="462280" algn="l"/>
              </a:tabLst>
            </a:pPr>
            <a:r>
              <a:rPr dirty="0" sz="1600" spc="-5">
                <a:latin typeface="Franklin Gothic Book"/>
                <a:cs typeface="Franklin Gothic Book"/>
              </a:rPr>
              <a:t>An event that could have caused an injury or death </a:t>
            </a:r>
            <a:r>
              <a:rPr dirty="0" sz="1600" spc="-10">
                <a:latin typeface="Franklin Gothic Book"/>
                <a:cs typeface="Franklin Gothic Book"/>
              </a:rPr>
              <a:t>but </a:t>
            </a:r>
            <a:r>
              <a:rPr dirty="0" sz="1600" spc="-5">
                <a:latin typeface="Franklin Gothic Book"/>
                <a:cs typeface="Franklin Gothic Book"/>
              </a:rPr>
              <a:t>did</a:t>
            </a:r>
            <a:r>
              <a:rPr dirty="0" sz="1600" spc="114">
                <a:latin typeface="Franklin Gothic Book"/>
                <a:cs typeface="Franklin Gothic Book"/>
              </a:rPr>
              <a:t> </a:t>
            </a:r>
            <a:r>
              <a:rPr dirty="0" sz="1600" spc="-10">
                <a:latin typeface="Franklin Gothic Book"/>
                <a:cs typeface="Franklin Gothic Book"/>
              </a:rPr>
              <a:t>not</a:t>
            </a:r>
            <a:endParaRPr sz="1600">
              <a:latin typeface="Franklin Gothic Book"/>
              <a:cs typeface="Franklin Gothic Book"/>
            </a:endParaRPr>
          </a:p>
          <a:p>
            <a:pPr lvl="1">
              <a:lnSpc>
                <a:spcPct val="100000"/>
              </a:lnSpc>
              <a:buFont typeface="Franklin Gothic Book"/>
              <a:buChar char="−"/>
            </a:pPr>
            <a:endParaRPr sz="1750">
              <a:latin typeface="Times New Roman"/>
              <a:cs typeface="Times New Roman"/>
            </a:endParaRPr>
          </a:p>
          <a:p>
            <a:pPr lvl="1" marL="462280" indent="-266700">
              <a:lnSpc>
                <a:spcPct val="100000"/>
              </a:lnSpc>
              <a:buChar char="−"/>
              <a:tabLst>
                <a:tab pos="461645" algn="l"/>
                <a:tab pos="462280" algn="l"/>
              </a:tabLst>
            </a:pPr>
            <a:r>
              <a:rPr dirty="0" sz="1600" spc="-10">
                <a:latin typeface="Franklin Gothic Book"/>
                <a:cs typeface="Franklin Gothic Book"/>
              </a:rPr>
              <a:t>Near</a:t>
            </a:r>
            <a:r>
              <a:rPr dirty="0" sz="1600" spc="15">
                <a:latin typeface="Franklin Gothic Book"/>
                <a:cs typeface="Franklin Gothic Book"/>
              </a:rPr>
              <a:t> </a:t>
            </a:r>
            <a:r>
              <a:rPr dirty="0" sz="1600" spc="-5">
                <a:latin typeface="Franklin Gothic Book"/>
                <a:cs typeface="Franklin Gothic Book"/>
              </a:rPr>
              <a:t>misses</a:t>
            </a:r>
            <a:endParaRPr sz="16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86258" y="772160"/>
            <a:ext cx="3047365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5"/>
              <a:t>Investigations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4640580" cy="3592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latin typeface="Franklin Gothic Book"/>
                <a:cs typeface="Franklin Gothic Book"/>
              </a:rPr>
              <a:t>Process:</a:t>
            </a:r>
            <a:endParaRPr sz="2400">
              <a:latin typeface="Franklin Gothic Book"/>
              <a:cs typeface="Franklin Gothic Book"/>
            </a:endParaRPr>
          </a:p>
          <a:p>
            <a:pPr marL="652780" indent="-457200">
              <a:lnSpc>
                <a:spcPct val="100000"/>
              </a:lnSpc>
              <a:spcBef>
                <a:spcPts val="1800"/>
              </a:spcBef>
              <a:buAutoNum type="arabicPeriod"/>
              <a:tabLst>
                <a:tab pos="652145" algn="l"/>
                <a:tab pos="652780" algn="l"/>
              </a:tabLst>
            </a:pPr>
            <a:r>
              <a:rPr dirty="0" sz="2300">
                <a:latin typeface="Franklin Gothic Book"/>
                <a:cs typeface="Franklin Gothic Book"/>
              </a:rPr>
              <a:t>Attend </a:t>
            </a:r>
            <a:r>
              <a:rPr dirty="0" sz="2300" spc="-5">
                <a:latin typeface="Franklin Gothic Book"/>
                <a:cs typeface="Franklin Gothic Book"/>
              </a:rPr>
              <a:t>to </a:t>
            </a:r>
            <a:r>
              <a:rPr dirty="0" sz="2300">
                <a:latin typeface="Franklin Gothic Book"/>
                <a:cs typeface="Franklin Gothic Book"/>
              </a:rPr>
              <a:t>the </a:t>
            </a:r>
            <a:r>
              <a:rPr dirty="0" sz="2300" spc="-5">
                <a:latin typeface="Franklin Gothic Book"/>
                <a:cs typeface="Franklin Gothic Book"/>
              </a:rPr>
              <a:t>injured</a:t>
            </a:r>
            <a:endParaRPr sz="23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Franklin Gothic Book"/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652780" indent="-457200">
              <a:lnSpc>
                <a:spcPct val="100000"/>
              </a:lnSpc>
              <a:buAutoNum type="arabicPeriod"/>
              <a:tabLst>
                <a:tab pos="652145" algn="l"/>
                <a:tab pos="652780" algn="l"/>
              </a:tabLst>
            </a:pPr>
            <a:r>
              <a:rPr dirty="0" sz="2300" spc="-5">
                <a:latin typeface="Franklin Gothic Book"/>
                <a:cs typeface="Franklin Gothic Book"/>
              </a:rPr>
              <a:t>Secure </a:t>
            </a:r>
            <a:r>
              <a:rPr dirty="0" sz="2300">
                <a:latin typeface="Franklin Gothic Book"/>
                <a:cs typeface="Franklin Gothic Book"/>
              </a:rPr>
              <a:t>the</a:t>
            </a:r>
            <a:r>
              <a:rPr dirty="0" sz="2300" spc="-55">
                <a:latin typeface="Franklin Gothic Book"/>
                <a:cs typeface="Franklin Gothic Book"/>
              </a:rPr>
              <a:t> </a:t>
            </a:r>
            <a:r>
              <a:rPr dirty="0" sz="2300">
                <a:latin typeface="Franklin Gothic Book"/>
                <a:cs typeface="Franklin Gothic Book"/>
              </a:rPr>
              <a:t>scene</a:t>
            </a:r>
            <a:endParaRPr sz="23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Franklin Gothic Book"/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652780" indent="-45720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652145" algn="l"/>
                <a:tab pos="652780" algn="l"/>
              </a:tabLst>
            </a:pPr>
            <a:r>
              <a:rPr dirty="0" sz="2300" spc="-5">
                <a:latin typeface="Franklin Gothic Book"/>
                <a:cs typeface="Franklin Gothic Book"/>
              </a:rPr>
              <a:t>Review </a:t>
            </a:r>
            <a:r>
              <a:rPr dirty="0" sz="2300">
                <a:latin typeface="Franklin Gothic Book"/>
                <a:cs typeface="Franklin Gothic Book"/>
              </a:rPr>
              <a:t>the</a:t>
            </a:r>
            <a:r>
              <a:rPr dirty="0" sz="2300" spc="-70">
                <a:latin typeface="Franklin Gothic Book"/>
                <a:cs typeface="Franklin Gothic Book"/>
              </a:rPr>
              <a:t> </a:t>
            </a:r>
            <a:r>
              <a:rPr dirty="0" sz="2300" spc="-5">
                <a:latin typeface="Franklin Gothic Book"/>
                <a:cs typeface="Franklin Gothic Book"/>
              </a:rPr>
              <a:t>scene</a:t>
            </a:r>
            <a:endParaRPr sz="23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Franklin Gothic Book"/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652780" indent="-457200">
              <a:lnSpc>
                <a:spcPct val="100000"/>
              </a:lnSpc>
              <a:buAutoNum type="arabicPeriod"/>
              <a:tabLst>
                <a:tab pos="652145" algn="l"/>
                <a:tab pos="652780" algn="l"/>
              </a:tabLst>
            </a:pPr>
            <a:r>
              <a:rPr dirty="0" sz="2300" spc="-5">
                <a:latin typeface="Franklin Gothic Book"/>
                <a:cs typeface="Franklin Gothic Book"/>
              </a:rPr>
              <a:t>Collect evidence </a:t>
            </a:r>
            <a:r>
              <a:rPr dirty="0" sz="2300">
                <a:latin typeface="Franklin Gothic Book"/>
                <a:cs typeface="Franklin Gothic Book"/>
              </a:rPr>
              <a:t>and</a:t>
            </a:r>
            <a:r>
              <a:rPr dirty="0" sz="2300" spc="15">
                <a:latin typeface="Franklin Gothic Book"/>
                <a:cs typeface="Franklin Gothic Book"/>
              </a:rPr>
              <a:t> </a:t>
            </a:r>
            <a:r>
              <a:rPr dirty="0" sz="2300" spc="-5">
                <a:latin typeface="Franklin Gothic Book"/>
                <a:cs typeface="Franklin Gothic Book"/>
              </a:rPr>
              <a:t>investigate</a:t>
            </a:r>
            <a:endParaRPr sz="23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Franklin Gothic Book"/>
              <a:buAutoNum type="arabicPeriod"/>
            </a:pPr>
            <a:endParaRPr sz="2050">
              <a:latin typeface="Times New Roman"/>
              <a:cs typeface="Times New Roman"/>
            </a:endParaRPr>
          </a:p>
          <a:p>
            <a:pPr marL="652780" indent="-45720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652145" algn="l"/>
                <a:tab pos="652780" algn="l"/>
              </a:tabLst>
            </a:pPr>
            <a:r>
              <a:rPr dirty="0" sz="2300" spc="-5">
                <a:latin typeface="Franklin Gothic Book"/>
                <a:cs typeface="Franklin Gothic Book"/>
              </a:rPr>
              <a:t>Interview</a:t>
            </a:r>
            <a:r>
              <a:rPr dirty="0" sz="2300">
                <a:latin typeface="Franklin Gothic Book"/>
                <a:cs typeface="Franklin Gothic Book"/>
              </a:rPr>
              <a:t> witnesses</a:t>
            </a:r>
            <a:endParaRPr sz="23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86258" y="772160"/>
            <a:ext cx="3047365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5"/>
              <a:t>Investigations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20672"/>
            <a:ext cx="3225165" cy="38417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200">
                <a:latin typeface="Franklin Gothic Book"/>
                <a:cs typeface="Franklin Gothic Book"/>
              </a:rPr>
              <a:t>Process</a:t>
            </a:r>
            <a:r>
              <a:rPr dirty="0" sz="2200" spc="-40">
                <a:latin typeface="Franklin Gothic Book"/>
                <a:cs typeface="Franklin Gothic Book"/>
              </a:rPr>
              <a:t> </a:t>
            </a:r>
            <a:r>
              <a:rPr dirty="0" sz="2200">
                <a:latin typeface="Franklin Gothic Book"/>
                <a:cs typeface="Franklin Gothic Book"/>
              </a:rPr>
              <a:t>continued:</a:t>
            </a:r>
            <a:endParaRPr sz="2200">
              <a:latin typeface="Franklin Gothic Book"/>
              <a:cs typeface="Franklin Gothic Book"/>
            </a:endParaRPr>
          </a:p>
          <a:p>
            <a:pPr marL="652780" indent="-457200">
              <a:lnSpc>
                <a:spcPct val="100000"/>
              </a:lnSpc>
              <a:spcBef>
                <a:spcPts val="1550"/>
              </a:spcBef>
              <a:buAutoNum type="arabicPeriod" startAt="6"/>
              <a:tabLst>
                <a:tab pos="652145" algn="l"/>
                <a:tab pos="652780" algn="l"/>
              </a:tabLst>
            </a:pPr>
            <a:r>
              <a:rPr dirty="0" sz="2100" spc="-5">
                <a:latin typeface="Franklin Gothic Book"/>
                <a:cs typeface="Franklin Gothic Book"/>
              </a:rPr>
              <a:t>Analyze</a:t>
            </a:r>
            <a:r>
              <a:rPr dirty="0" sz="2100" spc="-20">
                <a:latin typeface="Franklin Gothic Book"/>
                <a:cs typeface="Franklin Gothic Book"/>
              </a:rPr>
              <a:t> </a:t>
            </a:r>
            <a:r>
              <a:rPr dirty="0" sz="2100" spc="-5">
                <a:latin typeface="Franklin Gothic Book"/>
                <a:cs typeface="Franklin Gothic Book"/>
              </a:rPr>
              <a:t>evidence</a:t>
            </a:r>
            <a:endParaRPr sz="2100">
              <a:latin typeface="Franklin Gothic Book"/>
              <a:cs typeface="Franklin Gothic Book"/>
            </a:endParaRPr>
          </a:p>
          <a:p>
            <a:pPr marL="719455" indent="-523875">
              <a:lnSpc>
                <a:spcPct val="100000"/>
              </a:lnSpc>
              <a:spcBef>
                <a:spcPts val="2150"/>
              </a:spcBef>
              <a:buAutoNum type="arabicPeriod" startAt="6"/>
              <a:tabLst>
                <a:tab pos="719455" algn="l"/>
                <a:tab pos="720090" algn="l"/>
              </a:tabLst>
            </a:pPr>
            <a:r>
              <a:rPr dirty="0" sz="2100" spc="-5">
                <a:latin typeface="Franklin Gothic Book"/>
                <a:cs typeface="Franklin Gothic Book"/>
              </a:rPr>
              <a:t>Determine</a:t>
            </a:r>
            <a:r>
              <a:rPr dirty="0" sz="2100" spc="-25">
                <a:latin typeface="Franklin Gothic Book"/>
                <a:cs typeface="Franklin Gothic Book"/>
              </a:rPr>
              <a:t> </a:t>
            </a:r>
            <a:r>
              <a:rPr dirty="0" sz="2100">
                <a:latin typeface="Franklin Gothic Book"/>
                <a:cs typeface="Franklin Gothic Book"/>
              </a:rPr>
              <a:t>causes</a:t>
            </a:r>
            <a:endParaRPr sz="2100">
              <a:latin typeface="Franklin Gothic Book"/>
              <a:cs typeface="Franklin Gothic Book"/>
            </a:endParaRPr>
          </a:p>
          <a:p>
            <a:pPr marL="719455" indent="-523875">
              <a:lnSpc>
                <a:spcPct val="100000"/>
              </a:lnSpc>
              <a:spcBef>
                <a:spcPts val="2145"/>
              </a:spcBef>
              <a:buAutoNum type="arabicPeriod" startAt="6"/>
              <a:tabLst>
                <a:tab pos="719455" algn="l"/>
                <a:tab pos="720090" algn="l"/>
              </a:tabLst>
            </a:pPr>
            <a:r>
              <a:rPr dirty="0" sz="2100" spc="-5">
                <a:latin typeface="Franklin Gothic Book"/>
                <a:cs typeface="Franklin Gothic Book"/>
              </a:rPr>
              <a:t>Write </a:t>
            </a:r>
            <a:r>
              <a:rPr dirty="0" sz="2100">
                <a:latin typeface="Franklin Gothic Book"/>
                <a:cs typeface="Franklin Gothic Book"/>
              </a:rPr>
              <a:t>the</a:t>
            </a:r>
            <a:r>
              <a:rPr dirty="0" sz="2100" spc="-25">
                <a:latin typeface="Franklin Gothic Book"/>
                <a:cs typeface="Franklin Gothic Book"/>
              </a:rPr>
              <a:t> </a:t>
            </a:r>
            <a:r>
              <a:rPr dirty="0" sz="2100" spc="-5">
                <a:latin typeface="Franklin Gothic Book"/>
                <a:cs typeface="Franklin Gothic Book"/>
              </a:rPr>
              <a:t>report</a:t>
            </a:r>
            <a:endParaRPr sz="2100">
              <a:latin typeface="Franklin Gothic Book"/>
              <a:cs typeface="Franklin Gothic Book"/>
            </a:endParaRPr>
          </a:p>
          <a:p>
            <a:pPr marL="652780" indent="-457200">
              <a:lnSpc>
                <a:spcPct val="100000"/>
              </a:lnSpc>
              <a:spcBef>
                <a:spcPts val="2150"/>
              </a:spcBef>
              <a:buAutoNum type="arabicPeriod" startAt="6"/>
              <a:tabLst>
                <a:tab pos="652145" algn="l"/>
                <a:tab pos="652780" algn="l"/>
              </a:tabLst>
            </a:pPr>
            <a:r>
              <a:rPr dirty="0" sz="2100">
                <a:latin typeface="Franklin Gothic Book"/>
                <a:cs typeface="Franklin Gothic Book"/>
              </a:rPr>
              <a:t>Take action</a:t>
            </a:r>
            <a:r>
              <a:rPr dirty="0" sz="2100" spc="-90">
                <a:latin typeface="Franklin Gothic Book"/>
                <a:cs typeface="Franklin Gothic Book"/>
              </a:rPr>
              <a:t> </a:t>
            </a:r>
            <a:r>
              <a:rPr dirty="0" sz="2100" spc="-5">
                <a:latin typeface="Franklin Gothic Book"/>
                <a:cs typeface="Franklin Gothic Book"/>
              </a:rPr>
              <a:t>(employer)</a:t>
            </a:r>
            <a:endParaRPr sz="2100">
              <a:latin typeface="Franklin Gothic Book"/>
              <a:cs typeface="Franklin Gothic Book"/>
            </a:endParaRPr>
          </a:p>
          <a:p>
            <a:pPr marL="719455" indent="-523875">
              <a:lnSpc>
                <a:spcPct val="100000"/>
              </a:lnSpc>
              <a:spcBef>
                <a:spcPts val="2150"/>
              </a:spcBef>
              <a:buAutoNum type="arabicPeriod" startAt="6"/>
              <a:tabLst>
                <a:tab pos="719455" algn="l"/>
                <a:tab pos="720090" algn="l"/>
              </a:tabLst>
            </a:pPr>
            <a:r>
              <a:rPr dirty="0" sz="2100" spc="-5">
                <a:latin typeface="Franklin Gothic Book"/>
                <a:cs typeface="Franklin Gothic Book"/>
              </a:rPr>
              <a:t>Communicate</a:t>
            </a:r>
            <a:endParaRPr sz="2100">
              <a:latin typeface="Franklin Gothic Book"/>
              <a:cs typeface="Franklin Gothic Book"/>
            </a:endParaRPr>
          </a:p>
          <a:p>
            <a:pPr marL="719455" indent="-523875">
              <a:lnSpc>
                <a:spcPct val="100000"/>
              </a:lnSpc>
              <a:spcBef>
                <a:spcPts val="2145"/>
              </a:spcBef>
              <a:buAutoNum type="arabicPeriod" startAt="6"/>
              <a:tabLst>
                <a:tab pos="719455" algn="l"/>
                <a:tab pos="720090" algn="l"/>
              </a:tabLst>
            </a:pPr>
            <a:r>
              <a:rPr dirty="0" sz="2100" spc="-5">
                <a:latin typeface="Franklin Gothic Book"/>
                <a:cs typeface="Franklin Gothic Book"/>
              </a:rPr>
              <a:t>Follow</a:t>
            </a:r>
            <a:r>
              <a:rPr dirty="0" sz="2100" spc="-10">
                <a:latin typeface="Franklin Gothic Book"/>
                <a:cs typeface="Franklin Gothic Book"/>
              </a:rPr>
              <a:t> </a:t>
            </a:r>
            <a:r>
              <a:rPr dirty="0" sz="2100">
                <a:latin typeface="Franklin Gothic Book"/>
                <a:cs typeface="Franklin Gothic Book"/>
              </a:rPr>
              <a:t>up</a:t>
            </a:r>
            <a:endParaRPr sz="21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50135" y="772160"/>
            <a:ext cx="4518025" cy="6350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>
                <a:solidFill>
                  <a:srgbClr val="003F5C"/>
                </a:solidFill>
                <a:latin typeface="Franklin Gothic Medium"/>
                <a:cs typeface="Franklin Gothic Medium"/>
              </a:rPr>
              <a:t>Who is </a:t>
            </a:r>
            <a:r>
              <a:rPr dirty="0" sz="4000" spc="-5">
                <a:solidFill>
                  <a:srgbClr val="003F5C"/>
                </a:solidFill>
                <a:latin typeface="Franklin Gothic Medium"/>
                <a:cs typeface="Franklin Gothic Medium"/>
              </a:rPr>
              <a:t>a</a:t>
            </a:r>
            <a:r>
              <a:rPr dirty="0" sz="4000" spc="-100">
                <a:solidFill>
                  <a:srgbClr val="003F5C"/>
                </a:solidFill>
                <a:latin typeface="Franklin Gothic Medium"/>
                <a:cs typeface="Franklin Gothic Medium"/>
              </a:rPr>
              <a:t> </a:t>
            </a:r>
            <a:r>
              <a:rPr dirty="0" sz="4000">
                <a:solidFill>
                  <a:srgbClr val="003F5C"/>
                </a:solidFill>
                <a:latin typeface="Franklin Gothic Medium"/>
                <a:cs typeface="Franklin Gothic Medium"/>
              </a:rPr>
              <a:t>supervisor?</a:t>
            </a:r>
            <a:endParaRPr sz="4000">
              <a:latin typeface="Franklin Gothic Medium"/>
              <a:cs typeface="Franklin Gothic Medium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7258050" cy="1122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 spc="5">
                <a:latin typeface="Franklin Gothic Book"/>
                <a:cs typeface="Franklin Gothic Book"/>
              </a:rPr>
              <a:t>SEA </a:t>
            </a:r>
            <a:r>
              <a:rPr dirty="0" sz="2400">
                <a:latin typeface="Franklin Gothic Book"/>
                <a:cs typeface="Franklin Gothic Book"/>
              </a:rPr>
              <a:t>3-1(1)(dd): </a:t>
            </a:r>
            <a:r>
              <a:rPr dirty="0" sz="2400" spc="5">
                <a:latin typeface="Franklin Gothic Book"/>
                <a:cs typeface="Franklin Gothic Book"/>
              </a:rPr>
              <a:t>An </a:t>
            </a:r>
            <a:r>
              <a:rPr dirty="0" sz="2400">
                <a:latin typeface="Franklin Gothic Book"/>
                <a:cs typeface="Franklin Gothic Book"/>
              </a:rPr>
              <a:t>individual </a:t>
            </a:r>
            <a:r>
              <a:rPr dirty="0" sz="2400" spc="5">
                <a:latin typeface="Franklin Gothic Book"/>
                <a:cs typeface="Franklin Gothic Book"/>
              </a:rPr>
              <a:t>who is </a:t>
            </a:r>
            <a:r>
              <a:rPr dirty="0" sz="2400">
                <a:latin typeface="Franklin Gothic Book"/>
                <a:cs typeface="Franklin Gothic Book"/>
              </a:rPr>
              <a:t>authorized by </a:t>
            </a:r>
            <a:r>
              <a:rPr dirty="0" sz="2400" spc="10">
                <a:latin typeface="Franklin Gothic Book"/>
                <a:cs typeface="Franklin Gothic Book"/>
              </a:rPr>
              <a:t>an  </a:t>
            </a:r>
            <a:r>
              <a:rPr dirty="0" sz="2400">
                <a:latin typeface="Franklin Gothic Book"/>
                <a:cs typeface="Franklin Gothic Book"/>
              </a:rPr>
              <a:t>employer </a:t>
            </a:r>
            <a:r>
              <a:rPr dirty="0" sz="2400" spc="5">
                <a:latin typeface="Franklin Gothic Book"/>
                <a:cs typeface="Franklin Gothic Book"/>
              </a:rPr>
              <a:t>to </a:t>
            </a:r>
            <a:r>
              <a:rPr dirty="0" sz="2400">
                <a:latin typeface="Franklin Gothic Book"/>
                <a:cs typeface="Franklin Gothic Book"/>
              </a:rPr>
              <a:t>oversee </a:t>
            </a:r>
            <a:r>
              <a:rPr dirty="0" sz="2400" spc="5">
                <a:latin typeface="Franklin Gothic Book"/>
                <a:cs typeface="Franklin Gothic Book"/>
              </a:rPr>
              <a:t>or </a:t>
            </a:r>
            <a:r>
              <a:rPr dirty="0" sz="2400">
                <a:latin typeface="Franklin Gothic Book"/>
                <a:cs typeface="Franklin Gothic Book"/>
              </a:rPr>
              <a:t>direct </a:t>
            </a:r>
            <a:r>
              <a:rPr dirty="0" sz="2400" spc="5">
                <a:latin typeface="Franklin Gothic Book"/>
                <a:cs typeface="Franklin Gothic Book"/>
              </a:rPr>
              <a:t>the work of the</a:t>
            </a:r>
            <a:r>
              <a:rPr dirty="0" sz="2400" spc="-235">
                <a:latin typeface="Franklin Gothic Book"/>
                <a:cs typeface="Franklin Gothic Book"/>
              </a:rPr>
              <a:t> </a:t>
            </a:r>
            <a:r>
              <a:rPr dirty="0" sz="2400">
                <a:latin typeface="Franklin Gothic Book"/>
                <a:cs typeface="Franklin Gothic Book"/>
              </a:rPr>
              <a:t>employer’s  workers.</a:t>
            </a:r>
            <a:endParaRPr sz="24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23446" y="772160"/>
            <a:ext cx="5371465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/>
              <a:t>Additional</a:t>
            </a:r>
            <a:r>
              <a:rPr dirty="0" sz="4000" spc="-80"/>
              <a:t> </a:t>
            </a:r>
            <a:r>
              <a:rPr dirty="0" sz="4000" spc="-5"/>
              <a:t>investigations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4816475" cy="24028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79400" indent="-2667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Violence </a:t>
            </a:r>
            <a:r>
              <a:rPr dirty="0" sz="2400">
                <a:latin typeface="Franklin Gothic Book"/>
                <a:cs typeface="Franklin Gothic Book"/>
              </a:rPr>
              <a:t>or </a:t>
            </a:r>
            <a:r>
              <a:rPr dirty="0" sz="2400" spc="-5">
                <a:latin typeface="Franklin Gothic Book"/>
                <a:cs typeface="Franklin Gothic Book"/>
              </a:rPr>
              <a:t>harassment</a:t>
            </a:r>
            <a:r>
              <a:rPr dirty="0" sz="240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complaints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Unsafe work</a:t>
            </a:r>
            <a:r>
              <a:rPr dirty="0" sz="2400" spc="5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conditions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Ergonomic</a:t>
            </a:r>
            <a:r>
              <a:rPr dirty="0" sz="2400" spc="-2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problems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Refusals </a:t>
            </a:r>
            <a:r>
              <a:rPr dirty="0" sz="2400">
                <a:latin typeface="Franklin Gothic Book"/>
                <a:cs typeface="Franklin Gothic Book"/>
              </a:rPr>
              <a:t>to </a:t>
            </a:r>
            <a:r>
              <a:rPr dirty="0" sz="2400" spc="-5">
                <a:latin typeface="Franklin Gothic Book"/>
                <a:cs typeface="Franklin Gothic Book"/>
              </a:rPr>
              <a:t>work</a:t>
            </a:r>
            <a:endParaRPr sz="24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92679" y="772160"/>
            <a:ext cx="343281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/>
              <a:t>Refusal to</a:t>
            </a:r>
            <a:r>
              <a:rPr dirty="0" sz="4000" spc="-114"/>
              <a:t> </a:t>
            </a:r>
            <a:r>
              <a:rPr dirty="0" sz="4000"/>
              <a:t>work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7344409" cy="20231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5">
                <a:latin typeface="Franklin Gothic Book"/>
                <a:cs typeface="Franklin Gothic Book"/>
              </a:rPr>
              <a:t>SEA 3-31, Right to refuse </a:t>
            </a:r>
            <a:r>
              <a:rPr dirty="0" sz="2400">
                <a:latin typeface="Franklin Gothic Book"/>
                <a:cs typeface="Franklin Gothic Book"/>
              </a:rPr>
              <a:t>dangerous</a:t>
            </a:r>
            <a:r>
              <a:rPr dirty="0" sz="2400" spc="-235">
                <a:latin typeface="Franklin Gothic Book"/>
                <a:cs typeface="Franklin Gothic Book"/>
              </a:rPr>
              <a:t> </a:t>
            </a:r>
            <a:r>
              <a:rPr dirty="0" sz="2400" spc="5">
                <a:latin typeface="Franklin Gothic Book"/>
                <a:cs typeface="Franklin Gothic Book"/>
              </a:rPr>
              <a:t>work</a:t>
            </a:r>
            <a:endParaRPr sz="2400">
              <a:latin typeface="Franklin Gothic Book"/>
              <a:cs typeface="Franklin Gothic Book"/>
            </a:endParaRPr>
          </a:p>
          <a:p>
            <a:pPr marL="462280" marR="5080" indent="-266700">
              <a:lnSpc>
                <a:spcPct val="100000"/>
              </a:lnSpc>
              <a:spcBef>
                <a:spcPts val="1800"/>
              </a:spcBef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300">
                <a:latin typeface="Franklin Gothic Book"/>
                <a:cs typeface="Franklin Gothic Book"/>
              </a:rPr>
              <a:t>A worker may refuse </a:t>
            </a:r>
            <a:r>
              <a:rPr dirty="0" sz="2300" spc="-5">
                <a:latin typeface="Franklin Gothic Book"/>
                <a:cs typeface="Franklin Gothic Book"/>
              </a:rPr>
              <a:t>to </a:t>
            </a:r>
            <a:r>
              <a:rPr dirty="0" sz="2300">
                <a:latin typeface="Franklin Gothic Book"/>
                <a:cs typeface="Franklin Gothic Book"/>
              </a:rPr>
              <a:t>perform any particular act or  </a:t>
            </a:r>
            <a:r>
              <a:rPr dirty="0" sz="2300" spc="-5">
                <a:latin typeface="Franklin Gothic Book"/>
                <a:cs typeface="Franklin Gothic Book"/>
              </a:rPr>
              <a:t>series </a:t>
            </a:r>
            <a:r>
              <a:rPr dirty="0" sz="2300">
                <a:latin typeface="Franklin Gothic Book"/>
                <a:cs typeface="Franklin Gothic Book"/>
              </a:rPr>
              <a:t>of </a:t>
            </a:r>
            <a:r>
              <a:rPr dirty="0" sz="2300" spc="-5">
                <a:latin typeface="Franklin Gothic Book"/>
                <a:cs typeface="Franklin Gothic Book"/>
              </a:rPr>
              <a:t>acts </a:t>
            </a:r>
            <a:r>
              <a:rPr dirty="0" sz="2300">
                <a:latin typeface="Franklin Gothic Book"/>
                <a:cs typeface="Franklin Gothic Book"/>
              </a:rPr>
              <a:t>at a place of employment </a:t>
            </a:r>
            <a:r>
              <a:rPr dirty="0" sz="2300" spc="-5">
                <a:latin typeface="Franklin Gothic Book"/>
                <a:cs typeface="Franklin Gothic Book"/>
              </a:rPr>
              <a:t>if </a:t>
            </a:r>
            <a:r>
              <a:rPr dirty="0" sz="2300">
                <a:latin typeface="Franklin Gothic Book"/>
                <a:cs typeface="Franklin Gothic Book"/>
              </a:rPr>
              <a:t>the worker  has reasonable </a:t>
            </a:r>
            <a:r>
              <a:rPr dirty="0" sz="2300" spc="-5">
                <a:latin typeface="Franklin Gothic Book"/>
                <a:cs typeface="Franklin Gothic Book"/>
              </a:rPr>
              <a:t>grounds to believe </a:t>
            </a:r>
            <a:r>
              <a:rPr dirty="0" sz="2300">
                <a:latin typeface="Franklin Gothic Book"/>
                <a:cs typeface="Franklin Gothic Book"/>
              </a:rPr>
              <a:t>that the act or </a:t>
            </a:r>
            <a:r>
              <a:rPr dirty="0" sz="2300" spc="-5">
                <a:latin typeface="Franklin Gothic Book"/>
                <a:cs typeface="Franklin Gothic Book"/>
              </a:rPr>
              <a:t>series  </a:t>
            </a:r>
            <a:r>
              <a:rPr dirty="0" sz="2300">
                <a:latin typeface="Franklin Gothic Book"/>
                <a:cs typeface="Franklin Gothic Book"/>
              </a:rPr>
              <a:t>of </a:t>
            </a:r>
            <a:r>
              <a:rPr dirty="0" sz="2300" spc="-5">
                <a:latin typeface="Franklin Gothic Book"/>
                <a:cs typeface="Franklin Gothic Book"/>
              </a:rPr>
              <a:t>acts is </a:t>
            </a:r>
            <a:r>
              <a:rPr dirty="0" sz="2300">
                <a:latin typeface="Franklin Gothic Book"/>
                <a:cs typeface="Franklin Gothic Book"/>
              </a:rPr>
              <a:t>unusually</a:t>
            </a:r>
            <a:r>
              <a:rPr dirty="0" sz="2300" spc="-40">
                <a:latin typeface="Franklin Gothic Book"/>
                <a:cs typeface="Franklin Gothic Book"/>
              </a:rPr>
              <a:t> </a:t>
            </a:r>
            <a:r>
              <a:rPr dirty="0" sz="2300">
                <a:latin typeface="Franklin Gothic Book"/>
                <a:cs typeface="Franklin Gothic Book"/>
              </a:rPr>
              <a:t>dangerous</a:t>
            </a:r>
            <a:endParaRPr sz="23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92679" y="772160"/>
            <a:ext cx="3434079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/>
              <a:t>Unusual</a:t>
            </a:r>
            <a:r>
              <a:rPr dirty="0" sz="4000" spc="-120"/>
              <a:t> </a:t>
            </a:r>
            <a:r>
              <a:rPr dirty="0" sz="4000" spc="5"/>
              <a:t>danger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7150100" cy="2098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79400" indent="-2667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>
                <a:latin typeface="Franklin Gothic Book"/>
                <a:cs typeface="Franklin Gothic Book"/>
              </a:rPr>
              <a:t>A </a:t>
            </a:r>
            <a:r>
              <a:rPr dirty="0" sz="2400" spc="-5">
                <a:latin typeface="Franklin Gothic Book"/>
                <a:cs typeface="Franklin Gothic Book"/>
              </a:rPr>
              <a:t>danger </a:t>
            </a:r>
            <a:r>
              <a:rPr dirty="0" sz="2400">
                <a:latin typeface="Franklin Gothic Book"/>
                <a:cs typeface="Franklin Gothic Book"/>
              </a:rPr>
              <a:t>that is </a:t>
            </a:r>
            <a:r>
              <a:rPr dirty="0" sz="2400" spc="-5">
                <a:latin typeface="Franklin Gothic Book"/>
                <a:cs typeface="Franklin Gothic Book"/>
              </a:rPr>
              <a:t>not normal </a:t>
            </a:r>
            <a:r>
              <a:rPr dirty="0" sz="2400">
                <a:latin typeface="Franklin Gothic Book"/>
                <a:cs typeface="Franklin Gothic Book"/>
              </a:rPr>
              <a:t>for the</a:t>
            </a:r>
            <a:r>
              <a:rPr dirty="0" sz="2400" spc="-20">
                <a:latin typeface="Franklin Gothic Book"/>
                <a:cs typeface="Franklin Gothic Book"/>
              </a:rPr>
              <a:t> </a:t>
            </a:r>
            <a:r>
              <a:rPr dirty="0" sz="2400">
                <a:latin typeface="Franklin Gothic Book"/>
                <a:cs typeface="Franklin Gothic Book"/>
              </a:rPr>
              <a:t>job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>
                <a:latin typeface="Franklin Gothic Book"/>
                <a:cs typeface="Franklin Gothic Book"/>
              </a:rPr>
              <a:t>A </a:t>
            </a:r>
            <a:r>
              <a:rPr dirty="0" sz="2400" spc="-5">
                <a:latin typeface="Franklin Gothic Book"/>
                <a:cs typeface="Franklin Gothic Book"/>
              </a:rPr>
              <a:t>danger </a:t>
            </a:r>
            <a:r>
              <a:rPr dirty="0" sz="2400">
                <a:latin typeface="Franklin Gothic Book"/>
                <a:cs typeface="Franklin Gothic Book"/>
              </a:rPr>
              <a:t>that </a:t>
            </a:r>
            <a:r>
              <a:rPr dirty="0" sz="2400" spc="-5">
                <a:latin typeface="Franklin Gothic Book"/>
                <a:cs typeface="Franklin Gothic Book"/>
              </a:rPr>
              <a:t>would normally </a:t>
            </a:r>
            <a:r>
              <a:rPr dirty="0" sz="2400">
                <a:latin typeface="Franklin Gothic Book"/>
                <a:cs typeface="Franklin Gothic Book"/>
              </a:rPr>
              <a:t>stop</a:t>
            </a:r>
            <a:r>
              <a:rPr dirty="0" sz="2400" spc="-1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work</a:t>
            </a:r>
            <a:endParaRPr sz="2400">
              <a:latin typeface="Franklin Gothic Book"/>
              <a:cs typeface="Franklin Gothic Book"/>
            </a:endParaRPr>
          </a:p>
          <a:p>
            <a:pPr marL="279400" marR="508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>
                <a:latin typeface="Franklin Gothic Book"/>
                <a:cs typeface="Franklin Gothic Book"/>
              </a:rPr>
              <a:t>A situation for </a:t>
            </a:r>
            <a:r>
              <a:rPr dirty="0" sz="2400" spc="-5">
                <a:latin typeface="Franklin Gothic Book"/>
                <a:cs typeface="Franklin Gothic Book"/>
              </a:rPr>
              <a:t>which </a:t>
            </a:r>
            <a:r>
              <a:rPr dirty="0" sz="2400">
                <a:latin typeface="Franklin Gothic Book"/>
                <a:cs typeface="Franklin Gothic Book"/>
              </a:rPr>
              <a:t>the </a:t>
            </a:r>
            <a:r>
              <a:rPr dirty="0" sz="2400" spc="-5">
                <a:latin typeface="Franklin Gothic Book"/>
                <a:cs typeface="Franklin Gothic Book"/>
              </a:rPr>
              <a:t>worker isn’t properly trained,  equipped </a:t>
            </a:r>
            <a:r>
              <a:rPr dirty="0" sz="2400">
                <a:latin typeface="Franklin Gothic Book"/>
                <a:cs typeface="Franklin Gothic Book"/>
              </a:rPr>
              <a:t>or</a:t>
            </a:r>
            <a:r>
              <a:rPr dirty="0" sz="2400" spc="5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experienced</a:t>
            </a:r>
            <a:endParaRPr sz="24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25879" y="772160"/>
            <a:ext cx="5565775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/>
              <a:t>Handling refusals to</a:t>
            </a:r>
            <a:r>
              <a:rPr dirty="0" sz="4000" spc="-155"/>
              <a:t> </a:t>
            </a:r>
            <a:r>
              <a:rPr dirty="0" sz="4000"/>
              <a:t>work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7303134" cy="3378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79400" indent="-2667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Worker informs supervisor </a:t>
            </a:r>
            <a:r>
              <a:rPr dirty="0" sz="2400">
                <a:latin typeface="Franklin Gothic Book"/>
                <a:cs typeface="Franklin Gothic Book"/>
              </a:rPr>
              <a:t>of </a:t>
            </a:r>
            <a:r>
              <a:rPr dirty="0" sz="2400" spc="-5">
                <a:latin typeface="Franklin Gothic Book"/>
                <a:cs typeface="Franklin Gothic Book"/>
              </a:rPr>
              <a:t>refusal and reasons </a:t>
            </a:r>
            <a:r>
              <a:rPr dirty="0" sz="2400">
                <a:latin typeface="Franklin Gothic Book"/>
                <a:cs typeface="Franklin Gothic Book"/>
              </a:rPr>
              <a:t>for</a:t>
            </a:r>
            <a:r>
              <a:rPr dirty="0" sz="2400" spc="45">
                <a:latin typeface="Franklin Gothic Book"/>
                <a:cs typeface="Franklin Gothic Book"/>
              </a:rPr>
              <a:t> </a:t>
            </a:r>
            <a:r>
              <a:rPr dirty="0" sz="2400">
                <a:latin typeface="Franklin Gothic Book"/>
                <a:cs typeface="Franklin Gothic Book"/>
              </a:rPr>
              <a:t>it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Supervisor and worker </a:t>
            </a:r>
            <a:r>
              <a:rPr dirty="0" sz="2400">
                <a:latin typeface="Franklin Gothic Book"/>
                <a:cs typeface="Franklin Gothic Book"/>
              </a:rPr>
              <a:t>attempt to </a:t>
            </a:r>
            <a:r>
              <a:rPr dirty="0" sz="2400" spc="-5">
                <a:latin typeface="Franklin Gothic Book"/>
                <a:cs typeface="Franklin Gothic Book"/>
              </a:rPr>
              <a:t>resolve </a:t>
            </a:r>
            <a:r>
              <a:rPr dirty="0" sz="2400">
                <a:latin typeface="Franklin Gothic Book"/>
                <a:cs typeface="Franklin Gothic Book"/>
              </a:rPr>
              <a:t>the</a:t>
            </a:r>
            <a:r>
              <a:rPr dirty="0" sz="2400" spc="-1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refusal</a:t>
            </a:r>
            <a:endParaRPr sz="2400">
              <a:latin typeface="Franklin Gothic Book"/>
              <a:cs typeface="Franklin Gothic Book"/>
            </a:endParaRPr>
          </a:p>
          <a:p>
            <a:pPr lvl="1" marL="462280" indent="-266700">
              <a:lnSpc>
                <a:spcPct val="100000"/>
              </a:lnSpc>
              <a:spcBef>
                <a:spcPts val="2400"/>
              </a:spcBef>
              <a:buChar char="−"/>
              <a:tabLst>
                <a:tab pos="462280" algn="l"/>
              </a:tabLst>
            </a:pPr>
            <a:r>
              <a:rPr dirty="0" sz="2300">
                <a:latin typeface="Franklin Gothic Book"/>
                <a:cs typeface="Franklin Gothic Book"/>
              </a:rPr>
              <a:t>Worker does not </a:t>
            </a:r>
            <a:r>
              <a:rPr dirty="0" sz="2300" spc="-5">
                <a:latin typeface="Franklin Gothic Book"/>
                <a:cs typeface="Franklin Gothic Book"/>
              </a:rPr>
              <a:t>leave </a:t>
            </a:r>
            <a:r>
              <a:rPr dirty="0" sz="2300">
                <a:latin typeface="Franklin Gothic Book"/>
                <a:cs typeface="Franklin Gothic Book"/>
              </a:rPr>
              <a:t>the</a:t>
            </a:r>
            <a:r>
              <a:rPr dirty="0" sz="2300" spc="-20">
                <a:latin typeface="Franklin Gothic Book"/>
                <a:cs typeface="Franklin Gothic Book"/>
              </a:rPr>
              <a:t> </a:t>
            </a:r>
            <a:r>
              <a:rPr dirty="0" sz="2300" spc="-5">
                <a:latin typeface="Franklin Gothic Book"/>
                <a:cs typeface="Franklin Gothic Book"/>
              </a:rPr>
              <a:t>site</a:t>
            </a:r>
            <a:endParaRPr sz="2300">
              <a:latin typeface="Franklin Gothic Book"/>
              <a:cs typeface="Franklin Gothic Book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Font typeface="Franklin Gothic Book"/>
              <a:buChar char="−"/>
            </a:pPr>
            <a:endParaRPr sz="2050">
              <a:latin typeface="Times New Roman"/>
              <a:cs typeface="Times New Roman"/>
            </a:endParaRPr>
          </a:p>
          <a:p>
            <a:pPr lvl="1" marL="462280" indent="-266700">
              <a:lnSpc>
                <a:spcPct val="100000"/>
              </a:lnSpc>
              <a:buChar char="−"/>
              <a:tabLst>
                <a:tab pos="462280" algn="l"/>
              </a:tabLst>
            </a:pPr>
            <a:r>
              <a:rPr dirty="0" sz="2300" spc="-5">
                <a:latin typeface="Franklin Gothic Book"/>
                <a:cs typeface="Franklin Gothic Book"/>
              </a:rPr>
              <a:t>Supervisor </a:t>
            </a:r>
            <a:r>
              <a:rPr dirty="0" sz="2300">
                <a:latin typeface="Franklin Gothic Book"/>
                <a:cs typeface="Franklin Gothic Book"/>
              </a:rPr>
              <a:t>can assign refusing worker </a:t>
            </a:r>
            <a:r>
              <a:rPr dirty="0" sz="2300" spc="-5">
                <a:latin typeface="Franklin Gothic Book"/>
                <a:cs typeface="Franklin Gothic Book"/>
              </a:rPr>
              <a:t>to </a:t>
            </a:r>
            <a:r>
              <a:rPr dirty="0" sz="2300">
                <a:latin typeface="Franklin Gothic Book"/>
                <a:cs typeface="Franklin Gothic Book"/>
              </a:rPr>
              <a:t>other</a:t>
            </a:r>
            <a:r>
              <a:rPr dirty="0" sz="2300" spc="-65">
                <a:latin typeface="Franklin Gothic Book"/>
                <a:cs typeface="Franklin Gothic Book"/>
              </a:rPr>
              <a:t> </a:t>
            </a:r>
            <a:r>
              <a:rPr dirty="0" sz="2300">
                <a:latin typeface="Franklin Gothic Book"/>
                <a:cs typeface="Franklin Gothic Book"/>
              </a:rPr>
              <a:t>work</a:t>
            </a:r>
            <a:endParaRPr sz="2300">
              <a:latin typeface="Franklin Gothic Book"/>
              <a:cs typeface="Franklin Gothic Book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Font typeface="Franklin Gothic Book"/>
              <a:buChar char="−"/>
            </a:pPr>
            <a:endParaRPr sz="2050">
              <a:latin typeface="Times New Roman"/>
              <a:cs typeface="Times New Roman"/>
            </a:endParaRPr>
          </a:p>
          <a:p>
            <a:pPr lvl="1" marL="462280" marR="321945" indent="-266700">
              <a:lnSpc>
                <a:spcPct val="100000"/>
              </a:lnSpc>
              <a:spcBef>
                <a:spcPts val="5"/>
              </a:spcBef>
              <a:buChar char="−"/>
              <a:tabLst>
                <a:tab pos="462280" algn="l"/>
              </a:tabLst>
            </a:pPr>
            <a:r>
              <a:rPr dirty="0" sz="2300">
                <a:latin typeface="Franklin Gothic Book"/>
                <a:cs typeface="Franklin Gothic Book"/>
              </a:rPr>
              <a:t>The disputed work can </a:t>
            </a:r>
            <a:r>
              <a:rPr dirty="0" sz="2300" spc="-5">
                <a:latin typeface="Franklin Gothic Book"/>
                <a:cs typeface="Franklin Gothic Book"/>
              </a:rPr>
              <a:t>be </a:t>
            </a:r>
            <a:r>
              <a:rPr dirty="0" sz="2300">
                <a:latin typeface="Franklin Gothic Book"/>
                <a:cs typeface="Franklin Gothic Book"/>
              </a:rPr>
              <a:t>assigned </a:t>
            </a:r>
            <a:r>
              <a:rPr dirty="0" sz="2300" spc="-5">
                <a:latin typeface="Franklin Gothic Book"/>
                <a:cs typeface="Franklin Gothic Book"/>
              </a:rPr>
              <a:t>to </a:t>
            </a:r>
            <a:r>
              <a:rPr dirty="0" sz="2300">
                <a:latin typeface="Franklin Gothic Book"/>
                <a:cs typeface="Franklin Gothic Book"/>
              </a:rPr>
              <a:t>a</a:t>
            </a:r>
            <a:r>
              <a:rPr dirty="0" sz="2300" spc="-135">
                <a:latin typeface="Franklin Gothic Book"/>
                <a:cs typeface="Franklin Gothic Book"/>
              </a:rPr>
              <a:t> </a:t>
            </a:r>
            <a:r>
              <a:rPr dirty="0" sz="2300">
                <a:latin typeface="Franklin Gothic Book"/>
                <a:cs typeface="Franklin Gothic Book"/>
              </a:rPr>
              <a:t>replacement  worker</a:t>
            </a:r>
            <a:endParaRPr sz="23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25879" y="772160"/>
            <a:ext cx="5565775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/>
              <a:t>Handling refusals to</a:t>
            </a:r>
            <a:r>
              <a:rPr dirty="0" sz="4000" spc="-155"/>
              <a:t> </a:t>
            </a:r>
            <a:r>
              <a:rPr dirty="0" sz="4000"/>
              <a:t>work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3101340" cy="2936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5">
                <a:latin typeface="Franklin Gothic Book"/>
                <a:cs typeface="Franklin Gothic Book"/>
              </a:rPr>
              <a:t>If </a:t>
            </a:r>
            <a:r>
              <a:rPr dirty="0" sz="2400">
                <a:latin typeface="Franklin Gothic Book"/>
                <a:cs typeface="Franklin Gothic Book"/>
              </a:rPr>
              <a:t>no</a:t>
            </a:r>
            <a:r>
              <a:rPr dirty="0" sz="2400" spc="-30">
                <a:latin typeface="Franklin Gothic Book"/>
                <a:cs typeface="Franklin Gothic Book"/>
              </a:rPr>
              <a:t> </a:t>
            </a:r>
            <a:r>
              <a:rPr dirty="0" sz="2400">
                <a:latin typeface="Franklin Gothic Book"/>
                <a:cs typeface="Franklin Gothic Book"/>
              </a:rPr>
              <a:t>resolution:</a:t>
            </a:r>
            <a:endParaRPr sz="2400">
              <a:latin typeface="Franklin Gothic Book"/>
              <a:cs typeface="Franklin Gothic Book"/>
            </a:endParaRPr>
          </a:p>
          <a:p>
            <a:pPr marL="462280" indent="-266700">
              <a:lnSpc>
                <a:spcPct val="100000"/>
              </a:lnSpc>
              <a:spcBef>
                <a:spcPts val="1800"/>
              </a:spcBef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300" spc="-5">
                <a:latin typeface="Franklin Gothic Book"/>
                <a:cs typeface="Franklin Gothic Book"/>
              </a:rPr>
              <a:t>Involve</a:t>
            </a:r>
            <a:r>
              <a:rPr dirty="0" sz="2300">
                <a:latin typeface="Franklin Gothic Book"/>
                <a:cs typeface="Franklin Gothic Book"/>
              </a:rPr>
              <a:t> co-chairs</a:t>
            </a:r>
            <a:endParaRPr sz="23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462280" indent="-266700">
              <a:lnSpc>
                <a:spcPct val="100000"/>
              </a:lnSpc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300" spc="-5">
                <a:latin typeface="Franklin Gothic Book"/>
                <a:cs typeface="Franklin Gothic Book"/>
              </a:rPr>
              <a:t>Involve</a:t>
            </a:r>
            <a:r>
              <a:rPr dirty="0" sz="2300" spc="5">
                <a:latin typeface="Franklin Gothic Book"/>
                <a:cs typeface="Franklin Gothic Book"/>
              </a:rPr>
              <a:t> </a:t>
            </a:r>
            <a:r>
              <a:rPr dirty="0" sz="2300" spc="-5">
                <a:latin typeface="Franklin Gothic Book"/>
                <a:cs typeface="Franklin Gothic Book"/>
              </a:rPr>
              <a:t>OHC</a:t>
            </a:r>
            <a:endParaRPr sz="23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462280" indent="-2667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300" spc="-5">
                <a:latin typeface="Franklin Gothic Book"/>
                <a:cs typeface="Franklin Gothic Book"/>
              </a:rPr>
              <a:t>Contact OHS</a:t>
            </a:r>
            <a:r>
              <a:rPr dirty="0" sz="2300" spc="-20">
                <a:latin typeface="Franklin Gothic Book"/>
                <a:cs typeface="Franklin Gothic Book"/>
              </a:rPr>
              <a:t> </a:t>
            </a:r>
            <a:r>
              <a:rPr dirty="0" sz="2300" spc="-5">
                <a:latin typeface="Franklin Gothic Book"/>
                <a:cs typeface="Franklin Gothic Book"/>
              </a:rPr>
              <a:t>Division</a:t>
            </a:r>
            <a:endParaRPr sz="23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462280" indent="-266700">
              <a:lnSpc>
                <a:spcPct val="100000"/>
              </a:lnSpc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300">
                <a:latin typeface="Franklin Gothic Book"/>
                <a:cs typeface="Franklin Gothic Book"/>
              </a:rPr>
              <a:t>Communicate</a:t>
            </a:r>
            <a:r>
              <a:rPr dirty="0" sz="2300" spc="-45">
                <a:latin typeface="Franklin Gothic Book"/>
                <a:cs typeface="Franklin Gothic Book"/>
              </a:rPr>
              <a:t> </a:t>
            </a:r>
            <a:r>
              <a:rPr dirty="0" sz="2300" spc="-5">
                <a:latin typeface="Franklin Gothic Book"/>
                <a:cs typeface="Franklin Gothic Book"/>
              </a:rPr>
              <a:t>results</a:t>
            </a:r>
            <a:endParaRPr sz="23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68266" y="1446057"/>
            <a:ext cx="3440750" cy="30369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916939" y="4460240"/>
            <a:ext cx="7381875" cy="1290955"/>
          </a:xfrm>
          <a:prstGeom prst="rect">
            <a:avLst/>
          </a:prstGeom>
        </p:spPr>
        <p:txBody>
          <a:bodyPr wrap="square" lIns="0" tIns="74295" rIns="0" bIns="0" rtlCol="0" vert="horz">
            <a:spAutoFit/>
          </a:bodyPr>
          <a:lstStyle/>
          <a:p>
            <a:pPr marL="12700" marR="113030">
              <a:lnSpc>
                <a:spcPct val="80000"/>
              </a:lnSpc>
              <a:spcBef>
                <a:spcPts val="585"/>
              </a:spcBef>
            </a:pPr>
            <a:r>
              <a:rPr dirty="0" sz="2000" spc="5">
                <a:latin typeface="Franklin Gothic Book"/>
                <a:cs typeface="Franklin Gothic Book"/>
              </a:rPr>
              <a:t>Training </a:t>
            </a:r>
            <a:r>
              <a:rPr dirty="0" sz="2000">
                <a:latin typeface="Franklin Gothic Book"/>
                <a:cs typeface="Franklin Gothic Book"/>
              </a:rPr>
              <a:t>is a </a:t>
            </a:r>
            <a:r>
              <a:rPr dirty="0" sz="2000" spc="5">
                <a:latin typeface="Franklin Gothic Book"/>
                <a:cs typeface="Franklin Gothic Book"/>
              </a:rPr>
              <a:t>key </a:t>
            </a:r>
            <a:r>
              <a:rPr dirty="0" sz="2000">
                <a:latin typeface="Franklin Gothic Book"/>
                <a:cs typeface="Franklin Gothic Book"/>
              </a:rPr>
              <a:t>component </a:t>
            </a:r>
            <a:r>
              <a:rPr dirty="0" sz="2000" spc="5">
                <a:latin typeface="Franklin Gothic Book"/>
                <a:cs typeface="Franklin Gothic Book"/>
              </a:rPr>
              <a:t>for </a:t>
            </a:r>
            <a:r>
              <a:rPr dirty="0" sz="2000">
                <a:latin typeface="Franklin Gothic Book"/>
                <a:cs typeface="Franklin Gothic Book"/>
              </a:rPr>
              <a:t>all </a:t>
            </a:r>
            <a:r>
              <a:rPr dirty="0" sz="2000" spc="-5">
                <a:latin typeface="Franklin Gothic Book"/>
                <a:cs typeface="Franklin Gothic Book"/>
              </a:rPr>
              <a:t>workers, </a:t>
            </a:r>
            <a:r>
              <a:rPr dirty="0" sz="2000">
                <a:latin typeface="Franklin Gothic Book"/>
                <a:cs typeface="Franklin Gothic Book"/>
              </a:rPr>
              <a:t>especially young </a:t>
            </a:r>
            <a:r>
              <a:rPr dirty="0" sz="2000" spc="5">
                <a:latin typeface="Franklin Gothic Book"/>
                <a:cs typeface="Franklin Gothic Book"/>
              </a:rPr>
              <a:t>or</a:t>
            </a:r>
            <a:r>
              <a:rPr dirty="0" sz="2000" spc="-210">
                <a:latin typeface="Franklin Gothic Book"/>
                <a:cs typeface="Franklin Gothic Book"/>
              </a:rPr>
              <a:t> </a:t>
            </a:r>
            <a:r>
              <a:rPr dirty="0" sz="2000" spc="5">
                <a:latin typeface="Franklin Gothic Book"/>
                <a:cs typeface="Franklin Gothic Book"/>
              </a:rPr>
              <a:t>new  </a:t>
            </a:r>
            <a:r>
              <a:rPr dirty="0" sz="2000">
                <a:latin typeface="Franklin Gothic Book"/>
                <a:cs typeface="Franklin Gothic Book"/>
              </a:rPr>
              <a:t>workers</a:t>
            </a:r>
            <a:endParaRPr sz="2000">
              <a:latin typeface="Franklin Gothic Book"/>
              <a:cs typeface="Franklin Gothic Book"/>
            </a:endParaRPr>
          </a:p>
          <a:p>
            <a:pPr marL="12700" marR="5080">
              <a:lnSpc>
                <a:spcPct val="80000"/>
              </a:lnSpc>
              <a:spcBef>
                <a:spcPts val="1795"/>
              </a:spcBef>
            </a:pPr>
            <a:r>
              <a:rPr dirty="0" u="sng" sz="2000" spc="-5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Franklin Gothic Book"/>
                <a:cs typeface="Franklin Gothic Book"/>
                <a:hlinkClick r:id="rId3"/>
              </a:rPr>
              <a:t>http://www2.worksafebc.com/Publications/Multimedia/Videos.asp? </a:t>
            </a:r>
            <a:r>
              <a:rPr dirty="0" sz="2000" spc="-5">
                <a:solidFill>
                  <a:srgbClr val="009999"/>
                </a:solidFill>
                <a:latin typeface="Franklin Gothic Book"/>
                <a:cs typeface="Franklin Gothic Book"/>
              </a:rPr>
              <a:t> </a:t>
            </a:r>
            <a:r>
              <a:rPr dirty="0" u="sng" sz="200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Franklin Gothic Book"/>
                <a:cs typeface="Franklin Gothic Book"/>
                <a:hlinkClick r:id="rId3"/>
              </a:rPr>
              <a:t>reportid=34311</a:t>
            </a:r>
            <a:endParaRPr sz="2000">
              <a:latin typeface="Franklin Gothic Book"/>
              <a:cs typeface="Franklin Gothic Book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804574" y="769111"/>
            <a:ext cx="5615305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/>
              <a:t>Training </a:t>
            </a:r>
            <a:r>
              <a:rPr dirty="0" sz="4000" spc="5"/>
              <a:t>video: Lost</a:t>
            </a:r>
            <a:r>
              <a:rPr dirty="0" sz="4000" spc="-180"/>
              <a:t> </a:t>
            </a:r>
            <a:r>
              <a:rPr dirty="0" sz="4000"/>
              <a:t>Youth</a:t>
            </a:r>
            <a:endParaRPr sz="400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38886" y="772160"/>
            <a:ext cx="2141855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5"/>
              <a:t>Definition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4604" marR="5080">
              <a:lnSpc>
                <a:spcPct val="100000"/>
              </a:lnSpc>
              <a:spcBef>
                <a:spcPts val="100"/>
              </a:spcBef>
            </a:pPr>
            <a:r>
              <a:rPr dirty="0" spc="5"/>
              <a:t>SEA </a:t>
            </a:r>
            <a:r>
              <a:rPr dirty="0"/>
              <a:t>3-1(1)(ff), Train: </a:t>
            </a:r>
            <a:r>
              <a:rPr dirty="0" spc="5"/>
              <a:t>To give </a:t>
            </a:r>
            <a:r>
              <a:rPr dirty="0"/>
              <a:t>information </a:t>
            </a:r>
            <a:r>
              <a:rPr dirty="0" spc="5"/>
              <a:t>and</a:t>
            </a:r>
            <a:r>
              <a:rPr dirty="0" spc="-220"/>
              <a:t> </a:t>
            </a:r>
            <a:r>
              <a:rPr dirty="0"/>
              <a:t>explanation  </a:t>
            </a:r>
            <a:r>
              <a:rPr dirty="0" spc="5"/>
              <a:t>to </a:t>
            </a:r>
            <a:r>
              <a:rPr dirty="0"/>
              <a:t>a worker </a:t>
            </a:r>
            <a:r>
              <a:rPr dirty="0" spc="5"/>
              <a:t>with </a:t>
            </a:r>
            <a:r>
              <a:rPr dirty="0"/>
              <a:t>respect </a:t>
            </a:r>
            <a:r>
              <a:rPr dirty="0" spc="5"/>
              <a:t>to </a:t>
            </a:r>
            <a:r>
              <a:rPr dirty="0"/>
              <a:t>a particular subject-matter  </a:t>
            </a:r>
            <a:r>
              <a:rPr dirty="0" spc="5"/>
              <a:t>and to </a:t>
            </a:r>
            <a:r>
              <a:rPr dirty="0"/>
              <a:t>require a practical demonstration </a:t>
            </a:r>
            <a:r>
              <a:rPr dirty="0" spc="5"/>
              <a:t>that the </a:t>
            </a:r>
            <a:r>
              <a:rPr dirty="0"/>
              <a:t>worker  </a:t>
            </a:r>
            <a:r>
              <a:rPr dirty="0" spc="5"/>
              <a:t>has acquired the </a:t>
            </a:r>
            <a:r>
              <a:rPr dirty="0"/>
              <a:t>knowledge </a:t>
            </a:r>
            <a:r>
              <a:rPr dirty="0" spc="5"/>
              <a:t>or </a:t>
            </a:r>
            <a:r>
              <a:rPr dirty="0"/>
              <a:t>skill related </a:t>
            </a:r>
            <a:r>
              <a:rPr dirty="0" spc="5"/>
              <a:t>to </a:t>
            </a:r>
            <a:r>
              <a:rPr dirty="0" spc="10"/>
              <a:t>the  </a:t>
            </a:r>
            <a:r>
              <a:rPr dirty="0"/>
              <a:t>subject-matter.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86360">
              <a:lnSpc>
                <a:spcPct val="100000"/>
              </a:lnSpc>
              <a:spcBef>
                <a:spcPts val="95"/>
              </a:spcBef>
            </a:pPr>
            <a:r>
              <a:rPr dirty="0"/>
              <a:t>Job</a:t>
            </a:r>
            <a:r>
              <a:rPr dirty="0" spc="-50"/>
              <a:t> </a:t>
            </a:r>
            <a:r>
              <a:rPr dirty="0" spc="-5"/>
              <a:t>orientation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7077709" cy="1122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latin typeface="Franklin Gothic Book"/>
                <a:cs typeface="Franklin Gothic Book"/>
              </a:rPr>
              <a:t>Introduce </a:t>
            </a:r>
            <a:r>
              <a:rPr dirty="0" sz="2400" spc="5">
                <a:latin typeface="Franklin Gothic Book"/>
                <a:cs typeface="Franklin Gothic Book"/>
              </a:rPr>
              <a:t>new, </a:t>
            </a:r>
            <a:r>
              <a:rPr dirty="0" sz="2400">
                <a:latin typeface="Franklin Gothic Book"/>
                <a:cs typeface="Franklin Gothic Book"/>
              </a:rPr>
              <a:t>inexperienced, </a:t>
            </a:r>
            <a:r>
              <a:rPr dirty="0" sz="2400" spc="5">
                <a:latin typeface="Franklin Gothic Book"/>
                <a:cs typeface="Franklin Gothic Book"/>
              </a:rPr>
              <a:t>and </a:t>
            </a:r>
            <a:r>
              <a:rPr dirty="0" sz="2400">
                <a:latin typeface="Franklin Gothic Book"/>
                <a:cs typeface="Franklin Gothic Book"/>
              </a:rPr>
              <a:t>transferred workers  </a:t>
            </a:r>
            <a:r>
              <a:rPr dirty="0" sz="2400" spc="5">
                <a:latin typeface="Franklin Gothic Book"/>
                <a:cs typeface="Franklin Gothic Book"/>
              </a:rPr>
              <a:t>to the </a:t>
            </a:r>
            <a:r>
              <a:rPr dirty="0" sz="2400">
                <a:latin typeface="Franklin Gothic Book"/>
                <a:cs typeface="Franklin Gothic Book"/>
              </a:rPr>
              <a:t>organization, </a:t>
            </a:r>
            <a:r>
              <a:rPr dirty="0" sz="2400" spc="5">
                <a:latin typeface="Franklin Gothic Book"/>
                <a:cs typeface="Franklin Gothic Book"/>
              </a:rPr>
              <a:t>their </a:t>
            </a:r>
            <a:r>
              <a:rPr dirty="0" sz="2400">
                <a:latin typeface="Franklin Gothic Book"/>
                <a:cs typeface="Franklin Gothic Book"/>
              </a:rPr>
              <a:t>supervisor, co-worker(s),</a:t>
            </a:r>
            <a:r>
              <a:rPr dirty="0" sz="2400" spc="-254">
                <a:latin typeface="Franklin Gothic Book"/>
                <a:cs typeface="Franklin Gothic Book"/>
              </a:rPr>
              <a:t> </a:t>
            </a:r>
            <a:r>
              <a:rPr dirty="0" sz="2400" spc="5">
                <a:latin typeface="Franklin Gothic Book"/>
                <a:cs typeface="Franklin Gothic Book"/>
              </a:rPr>
              <a:t>work  areas, </a:t>
            </a:r>
            <a:r>
              <a:rPr dirty="0" sz="2400">
                <a:latin typeface="Franklin Gothic Book"/>
                <a:cs typeface="Franklin Gothic Book"/>
              </a:rPr>
              <a:t>various policies </a:t>
            </a:r>
            <a:r>
              <a:rPr dirty="0" sz="2400" spc="5">
                <a:latin typeface="Franklin Gothic Book"/>
                <a:cs typeface="Franklin Gothic Book"/>
              </a:rPr>
              <a:t>and </a:t>
            </a:r>
            <a:r>
              <a:rPr dirty="0" sz="2400">
                <a:latin typeface="Franklin Gothic Book"/>
                <a:cs typeface="Franklin Gothic Book"/>
              </a:rPr>
              <a:t>rules </a:t>
            </a:r>
            <a:r>
              <a:rPr dirty="0" sz="2400" spc="5">
                <a:latin typeface="Franklin Gothic Book"/>
                <a:cs typeface="Franklin Gothic Book"/>
              </a:rPr>
              <a:t>and </a:t>
            </a:r>
            <a:r>
              <a:rPr dirty="0" sz="2400">
                <a:latin typeface="Franklin Gothic Book"/>
                <a:cs typeface="Franklin Gothic Book"/>
              </a:rPr>
              <a:t>explain </a:t>
            </a:r>
            <a:r>
              <a:rPr dirty="0" sz="2400" spc="5">
                <a:latin typeface="Franklin Gothic Book"/>
                <a:cs typeface="Franklin Gothic Book"/>
              </a:rPr>
              <a:t>the</a:t>
            </a:r>
            <a:r>
              <a:rPr dirty="0" sz="2400" spc="-240">
                <a:latin typeface="Franklin Gothic Book"/>
                <a:cs typeface="Franklin Gothic Book"/>
              </a:rPr>
              <a:t> </a:t>
            </a:r>
            <a:r>
              <a:rPr dirty="0" sz="2400" spc="5">
                <a:latin typeface="Franklin Gothic Book"/>
                <a:cs typeface="Franklin Gothic Book"/>
              </a:rPr>
              <a:t>job.</a:t>
            </a:r>
            <a:endParaRPr sz="24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20209" y="772160"/>
            <a:ext cx="177927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5"/>
              <a:t>T</a:t>
            </a:r>
            <a:r>
              <a:rPr dirty="0" sz="4000"/>
              <a:t>r</a:t>
            </a:r>
            <a:r>
              <a:rPr dirty="0" sz="4000" spc="5"/>
              <a:t>a</a:t>
            </a:r>
            <a:r>
              <a:rPr dirty="0" sz="4000"/>
              <a:t>i</a:t>
            </a:r>
            <a:r>
              <a:rPr dirty="0" sz="4000" spc="5"/>
              <a:t>n</a:t>
            </a:r>
            <a:r>
              <a:rPr dirty="0" sz="4000" spc="-15"/>
              <a:t>i</a:t>
            </a:r>
            <a:r>
              <a:rPr dirty="0" sz="4000" spc="-10"/>
              <a:t>n</a:t>
            </a:r>
            <a:r>
              <a:rPr dirty="0" sz="4000" spc="-5"/>
              <a:t>g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20672"/>
            <a:ext cx="4620895" cy="38004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200">
                <a:latin typeface="Franklin Gothic Book"/>
                <a:cs typeface="Franklin Gothic Book"/>
              </a:rPr>
              <a:t>Must</a:t>
            </a:r>
            <a:r>
              <a:rPr dirty="0" sz="2200" spc="-35">
                <a:latin typeface="Franklin Gothic Book"/>
                <a:cs typeface="Franklin Gothic Book"/>
              </a:rPr>
              <a:t> </a:t>
            </a:r>
            <a:r>
              <a:rPr dirty="0" sz="2200">
                <a:latin typeface="Franklin Gothic Book"/>
                <a:cs typeface="Franklin Gothic Book"/>
              </a:rPr>
              <a:t>include:</a:t>
            </a:r>
            <a:endParaRPr sz="2200">
              <a:latin typeface="Franklin Gothic Book"/>
              <a:cs typeface="Franklin Gothic Book"/>
            </a:endParaRPr>
          </a:p>
          <a:p>
            <a:pPr marL="462280" indent="-266700">
              <a:lnSpc>
                <a:spcPct val="100000"/>
              </a:lnSpc>
              <a:spcBef>
                <a:spcPts val="1550"/>
              </a:spcBef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100" spc="-5">
                <a:latin typeface="Franklin Gothic Book"/>
                <a:cs typeface="Franklin Gothic Book"/>
              </a:rPr>
              <a:t>Safety policies, rules </a:t>
            </a:r>
            <a:r>
              <a:rPr dirty="0" sz="2100">
                <a:latin typeface="Franklin Gothic Book"/>
                <a:cs typeface="Franklin Gothic Book"/>
              </a:rPr>
              <a:t>and</a:t>
            </a:r>
            <a:r>
              <a:rPr dirty="0" sz="2100" spc="-25">
                <a:latin typeface="Franklin Gothic Book"/>
                <a:cs typeface="Franklin Gothic Book"/>
              </a:rPr>
              <a:t> </a:t>
            </a:r>
            <a:r>
              <a:rPr dirty="0" sz="2100" spc="-5">
                <a:latin typeface="Franklin Gothic Book"/>
                <a:cs typeface="Franklin Gothic Book"/>
              </a:rPr>
              <a:t>procedures</a:t>
            </a:r>
            <a:endParaRPr sz="21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Arial"/>
              <a:buChar char="•"/>
            </a:pPr>
            <a:endParaRPr sz="1850">
              <a:latin typeface="Times New Roman"/>
              <a:cs typeface="Times New Roman"/>
            </a:endParaRPr>
          </a:p>
          <a:p>
            <a:pPr lvl="1" marL="820419" indent="-358140">
              <a:lnSpc>
                <a:spcPct val="100000"/>
              </a:lnSpc>
              <a:spcBef>
                <a:spcPts val="5"/>
              </a:spcBef>
              <a:buChar char="−"/>
              <a:tabLst>
                <a:tab pos="819785" algn="l"/>
                <a:tab pos="820419" algn="l"/>
              </a:tabLst>
            </a:pPr>
            <a:r>
              <a:rPr dirty="0" sz="2000">
                <a:latin typeface="Franklin Gothic Book"/>
                <a:cs typeface="Franklin Gothic Book"/>
              </a:rPr>
              <a:t>Violence and</a:t>
            </a:r>
            <a:r>
              <a:rPr dirty="0" sz="2000" spc="-25">
                <a:latin typeface="Franklin Gothic Book"/>
                <a:cs typeface="Franklin Gothic Book"/>
              </a:rPr>
              <a:t> </a:t>
            </a:r>
            <a:r>
              <a:rPr dirty="0" sz="2000" spc="-5">
                <a:latin typeface="Franklin Gothic Book"/>
                <a:cs typeface="Franklin Gothic Book"/>
              </a:rPr>
              <a:t>harassment</a:t>
            </a:r>
            <a:endParaRPr sz="2000">
              <a:latin typeface="Franklin Gothic Book"/>
              <a:cs typeface="Franklin Gothic Book"/>
            </a:endParaRPr>
          </a:p>
          <a:p>
            <a:pPr lvl="1">
              <a:lnSpc>
                <a:spcPct val="100000"/>
              </a:lnSpc>
              <a:spcBef>
                <a:spcPts val="30"/>
              </a:spcBef>
              <a:buFont typeface="Franklin Gothic Book"/>
              <a:buChar char="−"/>
            </a:pPr>
            <a:endParaRPr sz="1850">
              <a:latin typeface="Times New Roman"/>
              <a:cs typeface="Times New Roman"/>
            </a:endParaRPr>
          </a:p>
          <a:p>
            <a:pPr lvl="1" marL="820419" indent="-358140">
              <a:lnSpc>
                <a:spcPct val="100000"/>
              </a:lnSpc>
              <a:buChar char="−"/>
              <a:tabLst>
                <a:tab pos="819785" algn="l"/>
                <a:tab pos="820419" algn="l"/>
              </a:tabLst>
            </a:pPr>
            <a:r>
              <a:rPr dirty="0" sz="2000" spc="-5">
                <a:latin typeface="Franklin Gothic Book"/>
                <a:cs typeface="Franklin Gothic Book"/>
              </a:rPr>
              <a:t>Reporting unsafe</a:t>
            </a:r>
            <a:r>
              <a:rPr dirty="0" sz="2000" spc="-10">
                <a:latin typeface="Franklin Gothic Book"/>
                <a:cs typeface="Franklin Gothic Book"/>
              </a:rPr>
              <a:t> </a:t>
            </a:r>
            <a:r>
              <a:rPr dirty="0" sz="2000">
                <a:latin typeface="Franklin Gothic Book"/>
                <a:cs typeface="Franklin Gothic Book"/>
              </a:rPr>
              <a:t>conditions</a:t>
            </a:r>
            <a:endParaRPr sz="2000">
              <a:latin typeface="Franklin Gothic Book"/>
              <a:cs typeface="Franklin Gothic Book"/>
            </a:endParaRPr>
          </a:p>
          <a:p>
            <a:pPr lvl="1">
              <a:lnSpc>
                <a:spcPct val="100000"/>
              </a:lnSpc>
              <a:spcBef>
                <a:spcPts val="35"/>
              </a:spcBef>
              <a:buFont typeface="Franklin Gothic Book"/>
              <a:buChar char="−"/>
            </a:pPr>
            <a:endParaRPr sz="1850">
              <a:latin typeface="Times New Roman"/>
              <a:cs typeface="Times New Roman"/>
            </a:endParaRPr>
          </a:p>
          <a:p>
            <a:pPr lvl="1" marL="820419" indent="-358140">
              <a:lnSpc>
                <a:spcPct val="100000"/>
              </a:lnSpc>
              <a:buChar char="−"/>
              <a:tabLst>
                <a:tab pos="819785" algn="l"/>
                <a:tab pos="820419" algn="l"/>
              </a:tabLst>
            </a:pPr>
            <a:r>
              <a:rPr dirty="0" sz="2000" spc="-5">
                <a:latin typeface="Franklin Gothic Book"/>
                <a:cs typeface="Franklin Gothic Book"/>
              </a:rPr>
              <a:t>Reporting</a:t>
            </a:r>
            <a:r>
              <a:rPr dirty="0" sz="2000" spc="-15">
                <a:latin typeface="Franklin Gothic Book"/>
                <a:cs typeface="Franklin Gothic Book"/>
              </a:rPr>
              <a:t> </a:t>
            </a:r>
            <a:r>
              <a:rPr dirty="0" sz="2000">
                <a:latin typeface="Franklin Gothic Book"/>
                <a:cs typeface="Franklin Gothic Book"/>
              </a:rPr>
              <a:t>incidents</a:t>
            </a:r>
            <a:endParaRPr sz="2000">
              <a:latin typeface="Franklin Gothic Book"/>
              <a:cs typeface="Franklin Gothic Book"/>
            </a:endParaRPr>
          </a:p>
          <a:p>
            <a:pPr lvl="1">
              <a:lnSpc>
                <a:spcPct val="100000"/>
              </a:lnSpc>
              <a:spcBef>
                <a:spcPts val="15"/>
              </a:spcBef>
              <a:buFont typeface="Franklin Gothic Book"/>
              <a:buChar char="−"/>
            </a:pPr>
            <a:endParaRPr sz="1850">
              <a:latin typeface="Times New Roman"/>
              <a:cs typeface="Times New Roman"/>
            </a:endParaRPr>
          </a:p>
          <a:p>
            <a:pPr marL="462280" indent="-266700">
              <a:lnSpc>
                <a:spcPct val="100000"/>
              </a:lnSpc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100" spc="-5">
                <a:latin typeface="Franklin Gothic Book"/>
                <a:cs typeface="Franklin Gothic Book"/>
              </a:rPr>
              <a:t>Worker</a:t>
            </a:r>
            <a:r>
              <a:rPr dirty="0" sz="2100" spc="-35">
                <a:latin typeface="Franklin Gothic Book"/>
                <a:cs typeface="Franklin Gothic Book"/>
              </a:rPr>
              <a:t> </a:t>
            </a:r>
            <a:r>
              <a:rPr dirty="0" sz="2100">
                <a:latin typeface="Franklin Gothic Book"/>
                <a:cs typeface="Franklin Gothic Book"/>
              </a:rPr>
              <a:t>rights</a:t>
            </a:r>
            <a:endParaRPr sz="2100">
              <a:latin typeface="Franklin Gothic Book"/>
              <a:cs typeface="Franklin Gothic Book"/>
            </a:endParaRPr>
          </a:p>
          <a:p>
            <a:pPr marL="462280" indent="-266700">
              <a:lnSpc>
                <a:spcPct val="100000"/>
              </a:lnSpc>
              <a:spcBef>
                <a:spcPts val="2150"/>
              </a:spcBef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100" spc="-5">
                <a:latin typeface="Franklin Gothic Book"/>
                <a:cs typeface="Franklin Gothic Book"/>
              </a:rPr>
              <a:t>Worker OHS</a:t>
            </a:r>
            <a:r>
              <a:rPr dirty="0" sz="2100" spc="-30">
                <a:latin typeface="Franklin Gothic Book"/>
                <a:cs typeface="Franklin Gothic Book"/>
              </a:rPr>
              <a:t> </a:t>
            </a:r>
            <a:r>
              <a:rPr dirty="0" sz="2100" spc="-5">
                <a:latin typeface="Franklin Gothic Book"/>
                <a:cs typeface="Franklin Gothic Book"/>
              </a:rPr>
              <a:t>responsibilities</a:t>
            </a:r>
            <a:endParaRPr sz="21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20209" y="772160"/>
            <a:ext cx="177927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5"/>
              <a:t>T</a:t>
            </a:r>
            <a:r>
              <a:rPr dirty="0" sz="4000"/>
              <a:t>r</a:t>
            </a:r>
            <a:r>
              <a:rPr dirty="0" sz="4000" spc="5"/>
              <a:t>a</a:t>
            </a:r>
            <a:r>
              <a:rPr dirty="0" sz="4000"/>
              <a:t>i</a:t>
            </a:r>
            <a:r>
              <a:rPr dirty="0" sz="4000" spc="5"/>
              <a:t>n</a:t>
            </a:r>
            <a:r>
              <a:rPr dirty="0" sz="4000" spc="-15"/>
              <a:t>i</a:t>
            </a:r>
            <a:r>
              <a:rPr dirty="0" sz="4000" spc="-10"/>
              <a:t>n</a:t>
            </a:r>
            <a:r>
              <a:rPr dirty="0" sz="4000" spc="-5"/>
              <a:t>g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6422390" cy="23729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79400" indent="-2667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Who </a:t>
            </a:r>
            <a:r>
              <a:rPr dirty="0" sz="2400">
                <a:latin typeface="Franklin Gothic Book"/>
                <a:cs typeface="Franklin Gothic Book"/>
              </a:rPr>
              <a:t>is on the OHC, </a:t>
            </a:r>
            <a:r>
              <a:rPr dirty="0" sz="2400" spc="-5">
                <a:latin typeface="Franklin Gothic Book"/>
                <a:cs typeface="Franklin Gothic Book"/>
              </a:rPr>
              <a:t>co-chairs </a:t>
            </a:r>
            <a:r>
              <a:rPr dirty="0" sz="2400">
                <a:latin typeface="Franklin Gothic Book"/>
                <a:cs typeface="Franklin Gothic Book"/>
              </a:rPr>
              <a:t>or</a:t>
            </a:r>
            <a:r>
              <a:rPr dirty="0" sz="2400" spc="-25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representative?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>
                <a:latin typeface="Franklin Gothic Book"/>
                <a:cs typeface="Franklin Gothic Book"/>
              </a:rPr>
              <a:t>Fire </a:t>
            </a:r>
            <a:r>
              <a:rPr dirty="0" sz="2400" spc="-5">
                <a:latin typeface="Franklin Gothic Book"/>
                <a:cs typeface="Franklin Gothic Book"/>
              </a:rPr>
              <a:t>and emergency</a:t>
            </a:r>
            <a:r>
              <a:rPr dirty="0" sz="2400" spc="-1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procedures</a:t>
            </a:r>
            <a:endParaRPr sz="2400">
              <a:latin typeface="Franklin Gothic Book"/>
              <a:cs typeface="Franklin Gothic Book"/>
            </a:endParaRPr>
          </a:p>
          <a:p>
            <a:pPr lvl="1" marL="462280" indent="-266700">
              <a:lnSpc>
                <a:spcPct val="100000"/>
              </a:lnSpc>
              <a:spcBef>
                <a:spcPts val="2400"/>
              </a:spcBef>
              <a:buChar char="−"/>
              <a:tabLst>
                <a:tab pos="462280" algn="l"/>
              </a:tabLst>
            </a:pPr>
            <a:r>
              <a:rPr dirty="0" sz="2300" spc="-5">
                <a:latin typeface="Franklin Gothic Book"/>
                <a:cs typeface="Franklin Gothic Book"/>
              </a:rPr>
              <a:t>Fire exits </a:t>
            </a:r>
            <a:r>
              <a:rPr dirty="0" sz="2300">
                <a:latin typeface="Franklin Gothic Book"/>
                <a:cs typeface="Franklin Gothic Book"/>
              </a:rPr>
              <a:t>and </a:t>
            </a:r>
            <a:r>
              <a:rPr dirty="0" sz="2300" spc="-5">
                <a:latin typeface="Franklin Gothic Book"/>
                <a:cs typeface="Franklin Gothic Book"/>
              </a:rPr>
              <a:t>fire fighting</a:t>
            </a:r>
            <a:r>
              <a:rPr dirty="0" sz="2300" spc="-40">
                <a:latin typeface="Franklin Gothic Book"/>
                <a:cs typeface="Franklin Gothic Book"/>
              </a:rPr>
              <a:t> </a:t>
            </a:r>
            <a:r>
              <a:rPr dirty="0" sz="2300" spc="-5">
                <a:latin typeface="Franklin Gothic Book"/>
                <a:cs typeface="Franklin Gothic Book"/>
              </a:rPr>
              <a:t>procedures</a:t>
            </a:r>
            <a:endParaRPr sz="2300">
              <a:latin typeface="Franklin Gothic Book"/>
              <a:cs typeface="Franklin Gothic Book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Font typeface="Franklin Gothic Book"/>
              <a:buChar char="−"/>
            </a:pPr>
            <a:endParaRPr sz="2050">
              <a:latin typeface="Times New Roman"/>
              <a:cs typeface="Times New Roman"/>
            </a:endParaRPr>
          </a:p>
          <a:p>
            <a:pPr lvl="1" marL="462280" indent="-266700">
              <a:lnSpc>
                <a:spcPct val="100000"/>
              </a:lnSpc>
              <a:buChar char="−"/>
              <a:tabLst>
                <a:tab pos="462280" algn="l"/>
              </a:tabLst>
            </a:pPr>
            <a:r>
              <a:rPr dirty="0" sz="2300" spc="-5">
                <a:latin typeface="Franklin Gothic Book"/>
                <a:cs typeface="Franklin Gothic Book"/>
              </a:rPr>
              <a:t>First-aid </a:t>
            </a:r>
            <a:r>
              <a:rPr dirty="0" sz="2300">
                <a:latin typeface="Franklin Gothic Book"/>
                <a:cs typeface="Franklin Gothic Book"/>
              </a:rPr>
              <a:t>supplies and first-aid</a:t>
            </a:r>
            <a:r>
              <a:rPr dirty="0" sz="2300" spc="-130">
                <a:latin typeface="Franklin Gothic Book"/>
                <a:cs typeface="Franklin Gothic Book"/>
              </a:rPr>
              <a:t> </a:t>
            </a:r>
            <a:r>
              <a:rPr dirty="0" sz="2300">
                <a:latin typeface="Franklin Gothic Book"/>
                <a:cs typeface="Franklin Gothic Book"/>
              </a:rPr>
              <a:t>responders</a:t>
            </a:r>
            <a:endParaRPr sz="23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06070" y="772160"/>
            <a:ext cx="300482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/>
              <a:t>Group</a:t>
            </a:r>
            <a:r>
              <a:rPr dirty="0" sz="4000" spc="-60"/>
              <a:t> </a:t>
            </a:r>
            <a:r>
              <a:rPr dirty="0" sz="4000" spc="-5"/>
              <a:t>activity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7274559" cy="2722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79400" indent="-2667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Discuss these</a:t>
            </a:r>
            <a:r>
              <a:rPr dirty="0" sz="2400" spc="-15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questions:</a:t>
            </a:r>
            <a:endParaRPr sz="2400">
              <a:latin typeface="Franklin Gothic Book"/>
              <a:cs typeface="Franklin Gothic Book"/>
            </a:endParaRPr>
          </a:p>
          <a:p>
            <a:pPr lvl="1" marL="462280" indent="-266700">
              <a:lnSpc>
                <a:spcPct val="100000"/>
              </a:lnSpc>
              <a:spcBef>
                <a:spcPts val="2400"/>
              </a:spcBef>
              <a:buChar char="−"/>
              <a:tabLst>
                <a:tab pos="462280" algn="l"/>
              </a:tabLst>
            </a:pPr>
            <a:r>
              <a:rPr dirty="0" sz="2300">
                <a:latin typeface="Franklin Gothic Book"/>
                <a:cs typeface="Franklin Gothic Book"/>
              </a:rPr>
              <a:t>What are the </a:t>
            </a:r>
            <a:r>
              <a:rPr dirty="0" sz="2300" spc="-5">
                <a:latin typeface="Franklin Gothic Book"/>
                <a:cs typeface="Franklin Gothic Book"/>
              </a:rPr>
              <a:t>characteristics </a:t>
            </a:r>
            <a:r>
              <a:rPr dirty="0" sz="2300">
                <a:latin typeface="Franklin Gothic Book"/>
                <a:cs typeface="Franklin Gothic Book"/>
              </a:rPr>
              <a:t>of an </a:t>
            </a:r>
            <a:r>
              <a:rPr dirty="0" sz="2300" spc="-5">
                <a:latin typeface="Franklin Gothic Book"/>
                <a:cs typeface="Franklin Gothic Book"/>
              </a:rPr>
              <a:t>effective supervisor?</a:t>
            </a:r>
            <a:endParaRPr sz="2300">
              <a:latin typeface="Franklin Gothic Book"/>
              <a:cs typeface="Franklin Gothic Book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Font typeface="Franklin Gothic Book"/>
              <a:buChar char="−"/>
            </a:pPr>
            <a:endParaRPr sz="2050">
              <a:latin typeface="Times New Roman"/>
              <a:cs typeface="Times New Roman"/>
            </a:endParaRPr>
          </a:p>
          <a:p>
            <a:pPr lvl="1" marL="462280" marR="131445" indent="-266700">
              <a:lnSpc>
                <a:spcPct val="100000"/>
              </a:lnSpc>
              <a:buChar char="−"/>
              <a:tabLst>
                <a:tab pos="462280" algn="l"/>
              </a:tabLst>
            </a:pPr>
            <a:r>
              <a:rPr dirty="0" sz="2300">
                <a:latin typeface="Franklin Gothic Book"/>
                <a:cs typeface="Franklin Gothic Book"/>
              </a:rPr>
              <a:t>What can a successful </a:t>
            </a:r>
            <a:r>
              <a:rPr dirty="0" sz="2300" spc="-5">
                <a:latin typeface="Franklin Gothic Book"/>
                <a:cs typeface="Franklin Gothic Book"/>
              </a:rPr>
              <a:t>supervisor do to achieve </a:t>
            </a:r>
            <a:r>
              <a:rPr dirty="0" sz="2300">
                <a:latin typeface="Franklin Gothic Book"/>
                <a:cs typeface="Franklin Gothic Book"/>
              </a:rPr>
              <a:t>a safe  workplace?</a:t>
            </a:r>
            <a:endParaRPr sz="2300">
              <a:latin typeface="Franklin Gothic Book"/>
              <a:cs typeface="Franklin Gothic Book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Font typeface="Franklin Gothic Book"/>
              <a:buChar char="−"/>
            </a:pPr>
            <a:endParaRPr sz="2050">
              <a:latin typeface="Times New Roman"/>
              <a:cs typeface="Times New Roman"/>
            </a:endParaRPr>
          </a:p>
          <a:p>
            <a:pPr marL="279400" indent="-266700">
              <a:lnSpc>
                <a:spcPct val="100000"/>
              </a:lnSpc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Choose</a:t>
            </a:r>
            <a:r>
              <a:rPr dirty="0" sz="2400" spc="-1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spokesperson</a:t>
            </a:r>
            <a:endParaRPr sz="24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20209" y="772160"/>
            <a:ext cx="177927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5"/>
              <a:t>T</a:t>
            </a:r>
            <a:r>
              <a:rPr dirty="0" sz="4000"/>
              <a:t>r</a:t>
            </a:r>
            <a:r>
              <a:rPr dirty="0" sz="4000" spc="5"/>
              <a:t>a</a:t>
            </a:r>
            <a:r>
              <a:rPr dirty="0" sz="4000"/>
              <a:t>i</a:t>
            </a:r>
            <a:r>
              <a:rPr dirty="0" sz="4000" spc="5"/>
              <a:t>n</a:t>
            </a:r>
            <a:r>
              <a:rPr dirty="0" sz="4000" spc="-15"/>
              <a:t>i</a:t>
            </a:r>
            <a:r>
              <a:rPr dirty="0" sz="4000" spc="-10"/>
              <a:t>n</a:t>
            </a:r>
            <a:r>
              <a:rPr dirty="0" sz="4000" spc="-5"/>
              <a:t>g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4267835" cy="3698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79400" indent="-2667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Prohibited and restricted</a:t>
            </a:r>
            <a:r>
              <a:rPr dirty="0" sz="2400" spc="-45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areas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>
                <a:latin typeface="Franklin Gothic Book"/>
                <a:cs typeface="Franklin Gothic Book"/>
              </a:rPr>
              <a:t>Hazards</a:t>
            </a:r>
            <a:endParaRPr sz="2400">
              <a:latin typeface="Franklin Gothic Book"/>
              <a:cs typeface="Franklin Gothic Book"/>
            </a:endParaRPr>
          </a:p>
          <a:p>
            <a:pPr lvl="1" marL="462280" indent="-266700">
              <a:lnSpc>
                <a:spcPct val="100000"/>
              </a:lnSpc>
              <a:spcBef>
                <a:spcPts val="2400"/>
              </a:spcBef>
              <a:buChar char="−"/>
              <a:tabLst>
                <a:tab pos="462280" algn="l"/>
              </a:tabLst>
            </a:pPr>
            <a:r>
              <a:rPr dirty="0" sz="2300">
                <a:latin typeface="Franklin Gothic Book"/>
                <a:cs typeface="Franklin Gothic Book"/>
              </a:rPr>
              <a:t>WHMIS and</a:t>
            </a:r>
            <a:r>
              <a:rPr dirty="0" sz="2300" spc="-45">
                <a:latin typeface="Franklin Gothic Book"/>
                <a:cs typeface="Franklin Gothic Book"/>
              </a:rPr>
              <a:t> </a:t>
            </a:r>
            <a:r>
              <a:rPr dirty="0" sz="2300" spc="-5">
                <a:latin typeface="Franklin Gothic Book"/>
                <a:cs typeface="Franklin Gothic Book"/>
              </a:rPr>
              <a:t>SDS</a:t>
            </a:r>
            <a:endParaRPr sz="2300">
              <a:latin typeface="Franklin Gothic Book"/>
              <a:cs typeface="Franklin Gothic Book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Font typeface="Franklin Gothic Book"/>
              <a:buChar char="−"/>
            </a:pPr>
            <a:endParaRPr sz="2050">
              <a:latin typeface="Times New Roman"/>
              <a:cs typeface="Times New Roman"/>
            </a:endParaRPr>
          </a:p>
          <a:p>
            <a:pPr lvl="1" marL="462280" indent="-266700">
              <a:lnSpc>
                <a:spcPct val="100000"/>
              </a:lnSpc>
              <a:buChar char="−"/>
              <a:tabLst>
                <a:tab pos="462280" algn="l"/>
              </a:tabLst>
            </a:pPr>
            <a:r>
              <a:rPr dirty="0" sz="2300">
                <a:latin typeface="Franklin Gothic Book"/>
                <a:cs typeface="Franklin Gothic Book"/>
              </a:rPr>
              <a:t>Job</a:t>
            </a:r>
            <a:r>
              <a:rPr dirty="0" sz="2300" spc="-10">
                <a:latin typeface="Franklin Gothic Book"/>
                <a:cs typeface="Franklin Gothic Book"/>
              </a:rPr>
              <a:t> </a:t>
            </a:r>
            <a:r>
              <a:rPr dirty="0" sz="2300">
                <a:latin typeface="Franklin Gothic Book"/>
                <a:cs typeface="Franklin Gothic Book"/>
              </a:rPr>
              <a:t>hazards</a:t>
            </a:r>
            <a:endParaRPr sz="2300">
              <a:latin typeface="Franklin Gothic Book"/>
              <a:cs typeface="Franklin Gothic Book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Font typeface="Franklin Gothic Book"/>
              <a:buChar char="−"/>
            </a:pPr>
            <a:endParaRPr sz="2050">
              <a:latin typeface="Times New Roman"/>
              <a:cs typeface="Times New Roman"/>
            </a:endParaRPr>
          </a:p>
          <a:p>
            <a:pPr lvl="1" marL="462280" indent="-266700">
              <a:lnSpc>
                <a:spcPct val="100000"/>
              </a:lnSpc>
              <a:spcBef>
                <a:spcPts val="5"/>
              </a:spcBef>
              <a:buChar char="−"/>
              <a:tabLst>
                <a:tab pos="462280" algn="l"/>
              </a:tabLst>
            </a:pPr>
            <a:r>
              <a:rPr dirty="0" sz="2300" spc="-5">
                <a:latin typeface="Franklin Gothic Book"/>
                <a:cs typeface="Franklin Gothic Book"/>
              </a:rPr>
              <a:t>Worksite</a:t>
            </a:r>
            <a:endParaRPr sz="2300">
              <a:latin typeface="Franklin Gothic Book"/>
              <a:cs typeface="Franklin Gothic Book"/>
            </a:endParaRPr>
          </a:p>
          <a:p>
            <a:pPr lvl="1">
              <a:lnSpc>
                <a:spcPct val="100000"/>
              </a:lnSpc>
              <a:spcBef>
                <a:spcPts val="35"/>
              </a:spcBef>
              <a:buFont typeface="Franklin Gothic Book"/>
              <a:buChar char="−"/>
            </a:pPr>
            <a:endParaRPr sz="2050">
              <a:latin typeface="Times New Roman"/>
              <a:cs typeface="Times New Roman"/>
            </a:endParaRPr>
          </a:p>
          <a:p>
            <a:pPr marL="279400" indent="-266700">
              <a:lnSpc>
                <a:spcPct val="100000"/>
              </a:lnSpc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Personal protective</a:t>
            </a:r>
            <a:r>
              <a:rPr dirty="0" sz="2400" spc="-35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equipment</a:t>
            </a:r>
            <a:endParaRPr sz="24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0175" y="772160"/>
            <a:ext cx="387731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/>
              <a:t>Training follow</a:t>
            </a:r>
            <a:r>
              <a:rPr dirty="0" sz="4000" spc="-145"/>
              <a:t> </a:t>
            </a:r>
            <a:r>
              <a:rPr dirty="0" sz="4000" spc="5"/>
              <a:t>up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7233284" cy="3500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79400" indent="-2667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Young </a:t>
            </a:r>
            <a:r>
              <a:rPr dirty="0" sz="2400">
                <a:latin typeface="Franklin Gothic Book"/>
                <a:cs typeface="Franklin Gothic Book"/>
              </a:rPr>
              <a:t>or </a:t>
            </a:r>
            <a:r>
              <a:rPr dirty="0" sz="2400" spc="-5">
                <a:latin typeface="Franklin Gothic Book"/>
                <a:cs typeface="Franklin Gothic Book"/>
              </a:rPr>
              <a:t>new workers should be supervised</a:t>
            </a:r>
            <a:r>
              <a:rPr dirty="0" sz="2400" spc="15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closely</a:t>
            </a:r>
            <a:endParaRPr sz="2400">
              <a:latin typeface="Franklin Gothic Book"/>
              <a:cs typeface="Franklin Gothic Book"/>
            </a:endParaRPr>
          </a:p>
          <a:p>
            <a:pPr marL="279400" marR="393065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Partner young </a:t>
            </a:r>
            <a:r>
              <a:rPr dirty="0" sz="2400">
                <a:latin typeface="Franklin Gothic Book"/>
                <a:cs typeface="Franklin Gothic Book"/>
              </a:rPr>
              <a:t>or </a:t>
            </a:r>
            <a:r>
              <a:rPr dirty="0" sz="2400" spc="-5">
                <a:latin typeface="Franklin Gothic Book"/>
                <a:cs typeface="Franklin Gothic Book"/>
              </a:rPr>
              <a:t>new workers </a:t>
            </a:r>
            <a:r>
              <a:rPr dirty="0" sz="2400">
                <a:latin typeface="Franklin Gothic Book"/>
                <a:cs typeface="Franklin Gothic Book"/>
              </a:rPr>
              <a:t>with an </a:t>
            </a:r>
            <a:r>
              <a:rPr dirty="0" sz="2400" spc="-5">
                <a:latin typeface="Franklin Gothic Book"/>
                <a:cs typeface="Franklin Gothic Book"/>
              </a:rPr>
              <a:t>experienced,  safety-conscious worker</a:t>
            </a:r>
            <a:endParaRPr sz="2400">
              <a:latin typeface="Franklin Gothic Book"/>
              <a:cs typeface="Franklin Gothic Book"/>
            </a:endParaRPr>
          </a:p>
          <a:p>
            <a:pPr marL="279400" marR="508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Ensure new workers have sufficient experience before  they </a:t>
            </a:r>
            <a:r>
              <a:rPr dirty="0" sz="2400">
                <a:latin typeface="Franklin Gothic Book"/>
                <a:cs typeface="Franklin Gothic Book"/>
              </a:rPr>
              <a:t>work on </a:t>
            </a:r>
            <a:r>
              <a:rPr dirty="0" sz="2400" spc="-5">
                <a:latin typeface="Franklin Gothic Book"/>
                <a:cs typeface="Franklin Gothic Book"/>
              </a:rPr>
              <a:t>their</a:t>
            </a:r>
            <a:r>
              <a:rPr dirty="0" sz="2400" spc="-15">
                <a:latin typeface="Franklin Gothic Book"/>
                <a:cs typeface="Franklin Gothic Book"/>
              </a:rPr>
              <a:t> </a:t>
            </a:r>
            <a:r>
              <a:rPr dirty="0" sz="2400">
                <a:latin typeface="Franklin Gothic Book"/>
                <a:cs typeface="Franklin Gothic Book"/>
              </a:rPr>
              <a:t>own</a:t>
            </a:r>
            <a:endParaRPr sz="2400">
              <a:latin typeface="Franklin Gothic Book"/>
              <a:cs typeface="Franklin Gothic Book"/>
            </a:endParaRPr>
          </a:p>
          <a:p>
            <a:pPr marL="279400" marR="64008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Encourage </a:t>
            </a:r>
            <a:r>
              <a:rPr dirty="0" sz="2400">
                <a:latin typeface="Franklin Gothic Book"/>
                <a:cs typeface="Franklin Gothic Book"/>
              </a:rPr>
              <a:t>all </a:t>
            </a:r>
            <a:r>
              <a:rPr dirty="0" sz="2400" spc="-5">
                <a:latin typeface="Franklin Gothic Book"/>
                <a:cs typeface="Franklin Gothic Book"/>
              </a:rPr>
              <a:t>workers </a:t>
            </a:r>
            <a:r>
              <a:rPr dirty="0" sz="2400">
                <a:latin typeface="Franklin Gothic Book"/>
                <a:cs typeface="Franklin Gothic Book"/>
              </a:rPr>
              <a:t>to ask </a:t>
            </a:r>
            <a:r>
              <a:rPr dirty="0" sz="2400" spc="-5">
                <a:latin typeface="Franklin Gothic Book"/>
                <a:cs typeface="Franklin Gothic Book"/>
              </a:rPr>
              <a:t>questions and </a:t>
            </a:r>
            <a:r>
              <a:rPr dirty="0" sz="2400">
                <a:latin typeface="Franklin Gothic Book"/>
                <a:cs typeface="Franklin Gothic Book"/>
              </a:rPr>
              <a:t>raise  </a:t>
            </a:r>
            <a:r>
              <a:rPr dirty="0" sz="2400" spc="-5">
                <a:latin typeface="Franklin Gothic Book"/>
                <a:cs typeface="Franklin Gothic Book"/>
              </a:rPr>
              <a:t>concerns </a:t>
            </a:r>
            <a:r>
              <a:rPr dirty="0" sz="2400">
                <a:latin typeface="Franklin Gothic Book"/>
                <a:cs typeface="Franklin Gothic Book"/>
              </a:rPr>
              <a:t>with</a:t>
            </a:r>
            <a:r>
              <a:rPr dirty="0" sz="2400" spc="-5">
                <a:latin typeface="Franklin Gothic Book"/>
                <a:cs typeface="Franklin Gothic Book"/>
              </a:rPr>
              <a:t> supervisor</a:t>
            </a:r>
            <a:endParaRPr sz="24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0175" y="772160"/>
            <a:ext cx="387731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/>
              <a:t>Training follow</a:t>
            </a:r>
            <a:r>
              <a:rPr dirty="0" sz="4000" spc="-145"/>
              <a:t> </a:t>
            </a:r>
            <a:r>
              <a:rPr dirty="0" sz="4000" spc="5"/>
              <a:t>up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7358380" cy="2463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79400" indent="-2667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Ensure workers </a:t>
            </a:r>
            <a:r>
              <a:rPr dirty="0" sz="2400">
                <a:latin typeface="Franklin Gothic Book"/>
                <a:cs typeface="Franklin Gothic Book"/>
              </a:rPr>
              <a:t>apply </a:t>
            </a:r>
            <a:r>
              <a:rPr dirty="0" sz="2400" spc="-5">
                <a:latin typeface="Franklin Gothic Book"/>
                <a:cs typeface="Franklin Gothic Book"/>
              </a:rPr>
              <a:t>what they learned during</a:t>
            </a:r>
            <a:r>
              <a:rPr dirty="0" sz="2400" spc="65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training</a:t>
            </a:r>
            <a:endParaRPr sz="2400">
              <a:latin typeface="Franklin Gothic Book"/>
              <a:cs typeface="Franklin Gothic Book"/>
            </a:endParaRPr>
          </a:p>
          <a:p>
            <a:pPr marL="279400" marR="1905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Periodically check </a:t>
            </a:r>
            <a:r>
              <a:rPr dirty="0" sz="2400">
                <a:latin typeface="Franklin Gothic Book"/>
                <a:cs typeface="Franklin Gothic Book"/>
              </a:rPr>
              <a:t>with </a:t>
            </a:r>
            <a:r>
              <a:rPr dirty="0" sz="2400" spc="-5">
                <a:latin typeface="Franklin Gothic Book"/>
                <a:cs typeface="Franklin Gothic Book"/>
              </a:rPr>
              <a:t>workers </a:t>
            </a:r>
            <a:r>
              <a:rPr dirty="0" sz="2400">
                <a:latin typeface="Franklin Gothic Book"/>
                <a:cs typeface="Franklin Gothic Book"/>
              </a:rPr>
              <a:t>to </a:t>
            </a:r>
            <a:r>
              <a:rPr dirty="0" sz="2400" spc="-5">
                <a:latin typeface="Franklin Gothic Book"/>
                <a:cs typeface="Franklin Gothic Book"/>
              </a:rPr>
              <a:t>make sure they </a:t>
            </a:r>
            <a:r>
              <a:rPr dirty="0" sz="2400">
                <a:latin typeface="Franklin Gothic Book"/>
                <a:cs typeface="Franklin Gothic Book"/>
              </a:rPr>
              <a:t>are  </a:t>
            </a:r>
            <a:r>
              <a:rPr dirty="0" sz="2400" spc="-5">
                <a:latin typeface="Franklin Gothic Book"/>
                <a:cs typeface="Franklin Gothic Book"/>
              </a:rPr>
              <a:t>working</a:t>
            </a:r>
            <a:r>
              <a:rPr dirty="0" sz="2400" spc="-1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safely</a:t>
            </a:r>
            <a:endParaRPr sz="2400">
              <a:latin typeface="Franklin Gothic Book"/>
              <a:cs typeface="Franklin Gothic Book"/>
            </a:endParaRPr>
          </a:p>
          <a:p>
            <a:pPr marL="279400" marR="456565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Correct any departures </a:t>
            </a:r>
            <a:r>
              <a:rPr dirty="0" sz="2400">
                <a:latin typeface="Franklin Gothic Book"/>
                <a:cs typeface="Franklin Gothic Book"/>
              </a:rPr>
              <a:t>from </a:t>
            </a:r>
            <a:r>
              <a:rPr dirty="0" sz="2400" spc="-5">
                <a:latin typeface="Franklin Gothic Book"/>
                <a:cs typeface="Franklin Gothic Book"/>
              </a:rPr>
              <a:t>procedures and review  key points </a:t>
            </a:r>
            <a:r>
              <a:rPr dirty="0" sz="2400">
                <a:latin typeface="Franklin Gothic Book"/>
                <a:cs typeface="Franklin Gothic Book"/>
              </a:rPr>
              <a:t>as </a:t>
            </a:r>
            <a:r>
              <a:rPr dirty="0" sz="2400" spc="-5">
                <a:latin typeface="Franklin Gothic Book"/>
                <a:cs typeface="Franklin Gothic Book"/>
              </a:rPr>
              <a:t>needed</a:t>
            </a:r>
            <a:endParaRPr sz="24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33530" y="772160"/>
            <a:ext cx="555371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/>
              <a:t>Document the</a:t>
            </a:r>
            <a:r>
              <a:rPr dirty="0" sz="4000" spc="-55"/>
              <a:t> </a:t>
            </a:r>
            <a:r>
              <a:rPr dirty="0" sz="4000" spc="-5"/>
              <a:t>instruction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7263130" cy="26320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latin typeface="Franklin Gothic Book"/>
                <a:cs typeface="Franklin Gothic Book"/>
              </a:rPr>
              <a:t>Supervisors</a:t>
            </a:r>
            <a:r>
              <a:rPr dirty="0" sz="2400" spc="-40">
                <a:latin typeface="Franklin Gothic Book"/>
                <a:cs typeface="Franklin Gothic Book"/>
              </a:rPr>
              <a:t> </a:t>
            </a:r>
            <a:r>
              <a:rPr dirty="0" sz="2400">
                <a:latin typeface="Franklin Gothic Book"/>
                <a:cs typeface="Franklin Gothic Book"/>
              </a:rPr>
              <a:t>must:</a:t>
            </a:r>
            <a:endParaRPr sz="2400">
              <a:latin typeface="Franklin Gothic Book"/>
              <a:cs typeface="Franklin Gothic Book"/>
            </a:endParaRPr>
          </a:p>
          <a:p>
            <a:pPr marL="462280" indent="-266700">
              <a:lnSpc>
                <a:spcPct val="100000"/>
              </a:lnSpc>
              <a:spcBef>
                <a:spcPts val="1800"/>
              </a:spcBef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300">
                <a:latin typeface="Franklin Gothic Book"/>
                <a:cs typeface="Franklin Gothic Book"/>
              </a:rPr>
              <a:t>Keep a </a:t>
            </a:r>
            <a:r>
              <a:rPr dirty="0" sz="2300" spc="-5">
                <a:latin typeface="Franklin Gothic Book"/>
                <a:cs typeface="Franklin Gothic Book"/>
              </a:rPr>
              <a:t>record </a:t>
            </a:r>
            <a:r>
              <a:rPr dirty="0" sz="2300">
                <a:latin typeface="Franklin Gothic Book"/>
                <a:cs typeface="Franklin Gothic Book"/>
              </a:rPr>
              <a:t>of the </a:t>
            </a:r>
            <a:r>
              <a:rPr dirty="0" sz="2300" spc="-5">
                <a:latin typeface="Franklin Gothic Book"/>
                <a:cs typeface="Franklin Gothic Book"/>
              </a:rPr>
              <a:t>orientation </a:t>
            </a:r>
            <a:r>
              <a:rPr dirty="0" sz="2300">
                <a:latin typeface="Franklin Gothic Book"/>
                <a:cs typeface="Franklin Gothic Book"/>
              </a:rPr>
              <a:t>and </a:t>
            </a:r>
            <a:r>
              <a:rPr dirty="0" sz="2300" spc="-5">
                <a:latin typeface="Franklin Gothic Book"/>
                <a:cs typeface="Franklin Gothic Book"/>
              </a:rPr>
              <a:t>training</a:t>
            </a:r>
            <a:r>
              <a:rPr dirty="0" sz="2300" spc="15">
                <a:latin typeface="Franklin Gothic Book"/>
                <a:cs typeface="Franklin Gothic Book"/>
              </a:rPr>
              <a:t> </a:t>
            </a:r>
            <a:r>
              <a:rPr dirty="0" sz="2300" spc="-5">
                <a:latin typeface="Franklin Gothic Book"/>
                <a:cs typeface="Franklin Gothic Book"/>
              </a:rPr>
              <a:t>provided</a:t>
            </a:r>
            <a:endParaRPr sz="23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462280" indent="-266700">
              <a:lnSpc>
                <a:spcPct val="100000"/>
              </a:lnSpc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300">
                <a:latin typeface="Franklin Gothic Book"/>
                <a:cs typeface="Franklin Gothic Book"/>
              </a:rPr>
              <a:t>Keep a </a:t>
            </a:r>
            <a:r>
              <a:rPr dirty="0" sz="2300" spc="-5">
                <a:latin typeface="Franklin Gothic Book"/>
                <a:cs typeface="Franklin Gothic Book"/>
              </a:rPr>
              <a:t>record </a:t>
            </a:r>
            <a:r>
              <a:rPr dirty="0" sz="2300">
                <a:latin typeface="Franklin Gothic Book"/>
                <a:cs typeface="Franklin Gothic Book"/>
              </a:rPr>
              <a:t>of follow-up</a:t>
            </a:r>
            <a:r>
              <a:rPr dirty="0" sz="2300" spc="-30">
                <a:latin typeface="Franklin Gothic Book"/>
                <a:cs typeface="Franklin Gothic Book"/>
              </a:rPr>
              <a:t> </a:t>
            </a:r>
            <a:r>
              <a:rPr dirty="0" sz="2300" spc="-5">
                <a:latin typeface="Franklin Gothic Book"/>
                <a:cs typeface="Franklin Gothic Book"/>
              </a:rPr>
              <a:t>instruction</a:t>
            </a:r>
            <a:endParaRPr sz="23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marL="462280" marR="5080" indent="-2667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461645" algn="l"/>
                <a:tab pos="462280" algn="l"/>
              </a:tabLst>
            </a:pPr>
            <a:r>
              <a:rPr dirty="0" sz="2300">
                <a:latin typeface="Franklin Gothic Book"/>
                <a:cs typeface="Franklin Gothic Book"/>
              </a:rPr>
              <a:t>Keep a copy of any </a:t>
            </a:r>
            <a:r>
              <a:rPr dirty="0" sz="2300" spc="-5">
                <a:latin typeface="Franklin Gothic Book"/>
                <a:cs typeface="Franklin Gothic Book"/>
              </a:rPr>
              <a:t>associated written </a:t>
            </a:r>
            <a:r>
              <a:rPr dirty="0" sz="2300">
                <a:latin typeface="Franklin Gothic Book"/>
                <a:cs typeface="Franklin Gothic Book"/>
              </a:rPr>
              <a:t>work </a:t>
            </a:r>
            <a:r>
              <a:rPr dirty="0" sz="2300" spc="-5">
                <a:latin typeface="Franklin Gothic Book"/>
                <a:cs typeface="Franklin Gothic Book"/>
              </a:rPr>
              <a:t>procedures  </a:t>
            </a:r>
            <a:r>
              <a:rPr dirty="0" sz="2300">
                <a:latin typeface="Franklin Gothic Book"/>
                <a:cs typeface="Franklin Gothic Book"/>
              </a:rPr>
              <a:t>and</a:t>
            </a:r>
            <a:r>
              <a:rPr dirty="0" sz="2300" spc="-25">
                <a:latin typeface="Franklin Gothic Book"/>
                <a:cs typeface="Franklin Gothic Book"/>
              </a:rPr>
              <a:t> </a:t>
            </a:r>
            <a:r>
              <a:rPr dirty="0" sz="2300" spc="-5">
                <a:latin typeface="Franklin Gothic Book"/>
                <a:cs typeface="Franklin Gothic Book"/>
              </a:rPr>
              <a:t>policies</a:t>
            </a:r>
            <a:endParaRPr sz="23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53083" y="772160"/>
            <a:ext cx="611251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/>
              <a:t>Project: Workplace</a:t>
            </a:r>
            <a:r>
              <a:rPr dirty="0" sz="4000" spc="-130"/>
              <a:t> </a:t>
            </a:r>
            <a:r>
              <a:rPr dirty="0" sz="4000"/>
              <a:t>scenario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5156835" cy="37439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79400" indent="-2667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>
                <a:latin typeface="Franklin Gothic Book"/>
                <a:cs typeface="Franklin Gothic Book"/>
              </a:rPr>
              <a:t>Read </a:t>
            </a:r>
            <a:r>
              <a:rPr dirty="0" sz="2400" spc="-5">
                <a:latin typeface="Franklin Gothic Book"/>
                <a:cs typeface="Franklin Gothic Book"/>
              </a:rPr>
              <a:t>ABC Warehouse</a:t>
            </a:r>
            <a:r>
              <a:rPr dirty="0" sz="240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scenario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Select someone </a:t>
            </a:r>
            <a:r>
              <a:rPr dirty="0" sz="2400">
                <a:latin typeface="Franklin Gothic Book"/>
                <a:cs typeface="Franklin Gothic Book"/>
              </a:rPr>
              <a:t>to </a:t>
            </a:r>
            <a:r>
              <a:rPr dirty="0" sz="2400" spc="-5">
                <a:latin typeface="Franklin Gothic Book"/>
                <a:cs typeface="Franklin Gothic Book"/>
              </a:rPr>
              <a:t>record</a:t>
            </a:r>
            <a:r>
              <a:rPr dirty="0" sz="2400" spc="-25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discussions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Identify problems </a:t>
            </a:r>
            <a:r>
              <a:rPr dirty="0" sz="2400">
                <a:latin typeface="Franklin Gothic Book"/>
                <a:cs typeface="Franklin Gothic Book"/>
              </a:rPr>
              <a:t>in this</a:t>
            </a:r>
            <a:r>
              <a:rPr dirty="0" sz="2400" spc="-3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workplace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Applicable</a:t>
            </a:r>
            <a:r>
              <a:rPr dirty="0" sz="2400" spc="5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legislation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Prioritize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Possible</a:t>
            </a:r>
            <a:r>
              <a:rPr dirty="0" sz="2400" spc="-2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solutions</a:t>
            </a:r>
            <a:endParaRPr sz="24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50978" y="772160"/>
            <a:ext cx="371729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/>
              <a:t>Course</a:t>
            </a:r>
            <a:r>
              <a:rPr dirty="0" sz="4000" spc="-75"/>
              <a:t> </a:t>
            </a:r>
            <a:r>
              <a:rPr dirty="0" sz="4000"/>
              <a:t>summary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7268209" cy="3439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79400" indent="-2667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>
                <a:latin typeface="Franklin Gothic Book"/>
                <a:cs typeface="Franklin Gothic Book"/>
              </a:rPr>
              <a:t>How to </a:t>
            </a:r>
            <a:r>
              <a:rPr dirty="0" sz="2400" spc="-5">
                <a:latin typeface="Franklin Gothic Book"/>
                <a:cs typeface="Franklin Gothic Book"/>
              </a:rPr>
              <a:t>find information SEA, Part </a:t>
            </a:r>
            <a:r>
              <a:rPr dirty="0" sz="2400">
                <a:latin typeface="Franklin Gothic Book"/>
                <a:cs typeface="Franklin Gothic Book"/>
              </a:rPr>
              <a:t>III </a:t>
            </a:r>
            <a:r>
              <a:rPr dirty="0" sz="2400" spc="-5">
                <a:latin typeface="Franklin Gothic Book"/>
                <a:cs typeface="Franklin Gothic Book"/>
              </a:rPr>
              <a:t>and regulations</a:t>
            </a:r>
            <a:endParaRPr sz="2400">
              <a:latin typeface="Franklin Gothic Book"/>
              <a:cs typeface="Franklin Gothic Book"/>
            </a:endParaRPr>
          </a:p>
          <a:p>
            <a:pPr marL="279400" marR="508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Ability </a:t>
            </a:r>
            <a:r>
              <a:rPr dirty="0" sz="2400">
                <a:latin typeface="Franklin Gothic Book"/>
                <a:cs typeface="Franklin Gothic Book"/>
              </a:rPr>
              <a:t>to </a:t>
            </a:r>
            <a:r>
              <a:rPr dirty="0" sz="2400" spc="-5">
                <a:latin typeface="Franklin Gothic Book"/>
                <a:cs typeface="Franklin Gothic Book"/>
              </a:rPr>
              <a:t>understand </a:t>
            </a:r>
            <a:r>
              <a:rPr dirty="0" sz="2400">
                <a:latin typeface="Franklin Gothic Book"/>
                <a:cs typeface="Franklin Gothic Book"/>
              </a:rPr>
              <a:t>the </a:t>
            </a:r>
            <a:r>
              <a:rPr dirty="0" sz="2400" spc="-5">
                <a:latin typeface="Franklin Gothic Book"/>
                <a:cs typeface="Franklin Gothic Book"/>
              </a:rPr>
              <a:t>principles </a:t>
            </a:r>
            <a:r>
              <a:rPr dirty="0" sz="2400">
                <a:latin typeface="Franklin Gothic Book"/>
                <a:cs typeface="Franklin Gothic Book"/>
              </a:rPr>
              <a:t>of a </a:t>
            </a:r>
            <a:r>
              <a:rPr dirty="0" sz="2400" spc="-5">
                <a:latin typeface="Franklin Gothic Book"/>
                <a:cs typeface="Franklin Gothic Book"/>
              </a:rPr>
              <a:t>WRS and roles  </a:t>
            </a:r>
            <a:r>
              <a:rPr dirty="0" sz="2400">
                <a:latin typeface="Franklin Gothic Book"/>
                <a:cs typeface="Franklin Gothic Book"/>
              </a:rPr>
              <a:t>of </a:t>
            </a:r>
            <a:r>
              <a:rPr dirty="0" sz="2400" spc="-5">
                <a:latin typeface="Franklin Gothic Book"/>
                <a:cs typeface="Franklin Gothic Book"/>
              </a:rPr>
              <a:t>workplace</a:t>
            </a:r>
            <a:r>
              <a:rPr dirty="0" sz="240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parties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Supervisor’s legal</a:t>
            </a:r>
            <a:r>
              <a:rPr dirty="0" sz="2400" spc="-1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duties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>
                <a:latin typeface="Franklin Gothic Book"/>
                <a:cs typeface="Franklin Gothic Book"/>
              </a:rPr>
              <a:t>Health </a:t>
            </a:r>
            <a:r>
              <a:rPr dirty="0" sz="2400" spc="-5">
                <a:latin typeface="Franklin Gothic Book"/>
                <a:cs typeface="Franklin Gothic Book"/>
              </a:rPr>
              <a:t>and </a:t>
            </a:r>
            <a:r>
              <a:rPr dirty="0" sz="2400">
                <a:latin typeface="Franklin Gothic Book"/>
                <a:cs typeface="Franklin Gothic Book"/>
              </a:rPr>
              <a:t>safety</a:t>
            </a:r>
            <a:r>
              <a:rPr dirty="0" sz="2400" spc="-2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systems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>
                <a:latin typeface="Franklin Gothic Book"/>
                <a:cs typeface="Franklin Gothic Book"/>
              </a:rPr>
              <a:t>How to </a:t>
            </a:r>
            <a:r>
              <a:rPr dirty="0" sz="2400" spc="-5">
                <a:latin typeface="Franklin Gothic Book"/>
                <a:cs typeface="Franklin Gothic Book"/>
              </a:rPr>
              <a:t>supervise</a:t>
            </a:r>
            <a:r>
              <a:rPr dirty="0" sz="2400" spc="-25">
                <a:latin typeface="Franklin Gothic Book"/>
                <a:cs typeface="Franklin Gothic Book"/>
              </a:rPr>
              <a:t> </a:t>
            </a:r>
            <a:r>
              <a:rPr dirty="0" sz="2400">
                <a:latin typeface="Franklin Gothic Book"/>
                <a:cs typeface="Franklin Gothic Book"/>
              </a:rPr>
              <a:t>safety</a:t>
            </a:r>
            <a:endParaRPr sz="24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74522" y="772160"/>
            <a:ext cx="1868805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/>
              <a:t>Wrap</a:t>
            </a:r>
            <a:r>
              <a:rPr dirty="0" sz="4000" spc="-90"/>
              <a:t> </a:t>
            </a:r>
            <a:r>
              <a:rPr dirty="0" sz="4000" spc="5"/>
              <a:t>up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7012305" cy="17932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79400" marR="5080" indent="-2667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Supervisors </a:t>
            </a:r>
            <a:r>
              <a:rPr dirty="0" sz="2400">
                <a:latin typeface="Franklin Gothic Book"/>
                <a:cs typeface="Franklin Gothic Book"/>
              </a:rPr>
              <a:t>are </a:t>
            </a:r>
            <a:r>
              <a:rPr dirty="0" sz="2400" spc="-5">
                <a:latin typeface="Franklin Gothic Book"/>
                <a:cs typeface="Franklin Gothic Book"/>
              </a:rPr>
              <a:t>frequently given </a:t>
            </a:r>
            <a:r>
              <a:rPr dirty="0" sz="2400">
                <a:latin typeface="Franklin Gothic Book"/>
                <a:cs typeface="Franklin Gothic Book"/>
              </a:rPr>
              <a:t>the </a:t>
            </a:r>
            <a:r>
              <a:rPr dirty="0" sz="2400" spc="-5">
                <a:latin typeface="Franklin Gothic Book"/>
                <a:cs typeface="Franklin Gothic Book"/>
              </a:rPr>
              <a:t>responsibility </a:t>
            </a:r>
            <a:r>
              <a:rPr dirty="0" sz="2400">
                <a:latin typeface="Franklin Gothic Book"/>
                <a:cs typeface="Franklin Gothic Book"/>
              </a:rPr>
              <a:t>of  </a:t>
            </a:r>
            <a:r>
              <a:rPr dirty="0" sz="2400" spc="-5">
                <a:latin typeface="Franklin Gothic Book"/>
                <a:cs typeface="Franklin Gothic Book"/>
              </a:rPr>
              <a:t>ensuring </a:t>
            </a:r>
            <a:r>
              <a:rPr dirty="0" sz="2400">
                <a:latin typeface="Franklin Gothic Book"/>
                <a:cs typeface="Franklin Gothic Book"/>
              </a:rPr>
              <a:t>the </a:t>
            </a:r>
            <a:r>
              <a:rPr dirty="0" sz="2400" spc="-5">
                <a:latin typeface="Franklin Gothic Book"/>
                <a:cs typeface="Franklin Gothic Book"/>
              </a:rPr>
              <a:t>health and </a:t>
            </a:r>
            <a:r>
              <a:rPr dirty="0" sz="2400">
                <a:latin typeface="Franklin Gothic Book"/>
                <a:cs typeface="Franklin Gothic Book"/>
              </a:rPr>
              <a:t>safety of </a:t>
            </a:r>
            <a:r>
              <a:rPr dirty="0" sz="2400" spc="-5">
                <a:latin typeface="Franklin Gothic Book"/>
                <a:cs typeface="Franklin Gothic Book"/>
              </a:rPr>
              <a:t>their</a:t>
            </a:r>
            <a:r>
              <a:rPr dirty="0" sz="2400" spc="10">
                <a:latin typeface="Franklin Gothic Book"/>
                <a:cs typeface="Franklin Gothic Book"/>
              </a:rPr>
              <a:t> </a:t>
            </a:r>
            <a:r>
              <a:rPr dirty="0" sz="2400" spc="-5">
                <a:latin typeface="Franklin Gothic Book"/>
                <a:cs typeface="Franklin Gothic Book"/>
              </a:rPr>
              <a:t>workers</a:t>
            </a:r>
            <a:endParaRPr sz="2400">
              <a:latin typeface="Franklin Gothic Book"/>
              <a:cs typeface="Franklin Gothic Book"/>
            </a:endParaRPr>
          </a:p>
          <a:p>
            <a:pPr marL="279400" marR="175260" indent="-266700">
              <a:lnSpc>
                <a:spcPct val="100000"/>
              </a:lnSpc>
              <a:spcBef>
                <a:spcPts val="2400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2400" spc="-5">
                <a:latin typeface="Franklin Gothic Book"/>
                <a:cs typeface="Franklin Gothic Book"/>
              </a:rPr>
              <a:t>This course </a:t>
            </a:r>
            <a:r>
              <a:rPr dirty="0" sz="2400">
                <a:latin typeface="Franklin Gothic Book"/>
                <a:cs typeface="Franklin Gothic Book"/>
              </a:rPr>
              <a:t>was </a:t>
            </a:r>
            <a:r>
              <a:rPr dirty="0" sz="2400" spc="-5">
                <a:latin typeface="Franklin Gothic Book"/>
                <a:cs typeface="Franklin Gothic Book"/>
              </a:rPr>
              <a:t>designed </a:t>
            </a:r>
            <a:r>
              <a:rPr dirty="0" sz="2400">
                <a:latin typeface="Franklin Gothic Book"/>
                <a:cs typeface="Franklin Gothic Book"/>
              </a:rPr>
              <a:t>to </a:t>
            </a:r>
            <a:r>
              <a:rPr dirty="0" sz="2400" spc="-5">
                <a:latin typeface="Franklin Gothic Book"/>
                <a:cs typeface="Franklin Gothic Book"/>
              </a:rPr>
              <a:t>give you </a:t>
            </a:r>
            <a:r>
              <a:rPr dirty="0" sz="2400">
                <a:latin typeface="Franklin Gothic Book"/>
                <a:cs typeface="Franklin Gothic Book"/>
              </a:rPr>
              <a:t>some tools to  </a:t>
            </a:r>
            <a:r>
              <a:rPr dirty="0" sz="2400" spc="-5">
                <a:latin typeface="Franklin Gothic Book"/>
                <a:cs typeface="Franklin Gothic Book"/>
              </a:rPr>
              <a:t>supervise</a:t>
            </a:r>
            <a:r>
              <a:rPr dirty="0" sz="2400" spc="-20">
                <a:latin typeface="Franklin Gothic Book"/>
                <a:cs typeface="Franklin Gothic Book"/>
              </a:rPr>
              <a:t> </a:t>
            </a:r>
            <a:r>
              <a:rPr dirty="0" sz="2400">
                <a:latin typeface="Franklin Gothic Book"/>
                <a:cs typeface="Franklin Gothic Book"/>
              </a:rPr>
              <a:t>safety</a:t>
            </a:r>
            <a:endParaRPr sz="24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93422" y="772160"/>
            <a:ext cx="4233545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/>
              <a:t>Important</a:t>
            </a:r>
            <a:r>
              <a:rPr dirty="0" sz="4000" spc="-95"/>
              <a:t> </a:t>
            </a:r>
            <a:r>
              <a:rPr dirty="0" sz="4000"/>
              <a:t>websites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52676"/>
            <a:ext cx="2518410" cy="1061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79400" indent="-266700">
              <a:lnSpc>
                <a:spcPct val="100000"/>
              </a:lnSpc>
              <a:spcBef>
                <a:spcPts val="100"/>
              </a:spcBef>
              <a:buClr>
                <a:srgbClr val="000000"/>
              </a:buClr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u="heavy" sz="2400" spc="-5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Franklin Gothic Book"/>
                <a:cs typeface="Franklin Gothic Book"/>
                <a:hlinkClick r:id="rId2"/>
              </a:rPr>
              <a:t>saskatchewan.ca</a:t>
            </a:r>
            <a:endParaRPr sz="2400">
              <a:latin typeface="Franklin Gothic Book"/>
              <a:cs typeface="Franklin Gothic Book"/>
            </a:endParaRPr>
          </a:p>
          <a:p>
            <a:pPr marL="279400" indent="-266700">
              <a:lnSpc>
                <a:spcPct val="100000"/>
              </a:lnSpc>
              <a:spcBef>
                <a:spcPts val="2400"/>
              </a:spcBef>
              <a:buClr>
                <a:srgbClr val="000000"/>
              </a:buClr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u="heavy" sz="2400" spc="-5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Franklin Gothic Book"/>
                <a:cs typeface="Franklin Gothic Book"/>
                <a:hlinkClick r:id="rId3"/>
              </a:rPr>
              <a:t>worksafesask.ca</a:t>
            </a:r>
            <a:endParaRPr sz="24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03830" y="772160"/>
            <a:ext cx="4812665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/>
              <a:t>OHS in</a:t>
            </a:r>
            <a:r>
              <a:rPr dirty="0" sz="4000" spc="-100"/>
              <a:t> </a:t>
            </a:r>
            <a:r>
              <a:rPr dirty="0" sz="4000"/>
              <a:t>Saskatchewan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/>
              <a:t>10</a:t>
            </a:fld>
          </a:p>
        </p:txBody>
      </p:sp>
      <p:sp>
        <p:nvSpPr>
          <p:cNvPr id="3" name="object 3"/>
          <p:cNvSpPr txBox="1"/>
          <p:nvPr/>
        </p:nvSpPr>
        <p:spPr>
          <a:xfrm>
            <a:off x="916939" y="1802383"/>
            <a:ext cx="7178040" cy="3894454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279400" indent="-2667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1700">
                <a:latin typeface="Franklin Gothic Book"/>
                <a:cs typeface="Franklin Gothic Book"/>
              </a:rPr>
              <a:t>General duties of</a:t>
            </a:r>
            <a:r>
              <a:rPr dirty="0" sz="1700" spc="-30">
                <a:latin typeface="Franklin Gothic Book"/>
                <a:cs typeface="Franklin Gothic Book"/>
              </a:rPr>
              <a:t> </a:t>
            </a:r>
            <a:r>
              <a:rPr dirty="0" sz="1700">
                <a:latin typeface="Franklin Gothic Book"/>
                <a:cs typeface="Franklin Gothic Book"/>
              </a:rPr>
              <a:t>employer</a:t>
            </a:r>
            <a:endParaRPr sz="17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Char char="•"/>
            </a:pPr>
            <a:endParaRPr sz="1750">
              <a:latin typeface="Times New Roman"/>
              <a:cs typeface="Times New Roman"/>
            </a:endParaRPr>
          </a:p>
          <a:p>
            <a:pPr lvl="1" marL="461645" indent="-266065">
              <a:lnSpc>
                <a:spcPct val="100000"/>
              </a:lnSpc>
              <a:buChar char="−"/>
              <a:tabLst>
                <a:tab pos="461645" algn="l"/>
                <a:tab pos="462280" algn="l"/>
              </a:tabLst>
            </a:pPr>
            <a:r>
              <a:rPr dirty="0" sz="1600" spc="-5">
                <a:latin typeface="Franklin Gothic Book"/>
                <a:cs typeface="Franklin Gothic Book"/>
              </a:rPr>
              <a:t>SEA 3-8: </a:t>
            </a:r>
            <a:r>
              <a:rPr dirty="0" sz="1600" spc="-10">
                <a:latin typeface="Franklin Gothic Book"/>
                <a:cs typeface="Franklin Gothic Book"/>
              </a:rPr>
              <a:t>Employer </a:t>
            </a:r>
            <a:r>
              <a:rPr dirty="0" sz="1600" spc="-5">
                <a:latin typeface="Franklin Gothic Book"/>
                <a:cs typeface="Franklin Gothic Book"/>
              </a:rPr>
              <a:t>shall ensure the health, safety </a:t>
            </a:r>
            <a:r>
              <a:rPr dirty="0" sz="1600" spc="-10">
                <a:latin typeface="Franklin Gothic Book"/>
                <a:cs typeface="Franklin Gothic Book"/>
              </a:rPr>
              <a:t>and </a:t>
            </a:r>
            <a:r>
              <a:rPr dirty="0" sz="1600" spc="-5">
                <a:latin typeface="Franklin Gothic Book"/>
                <a:cs typeface="Franklin Gothic Book"/>
              </a:rPr>
              <a:t>welfare of</a:t>
            </a:r>
            <a:r>
              <a:rPr dirty="0" sz="1600" spc="125">
                <a:latin typeface="Franklin Gothic Book"/>
                <a:cs typeface="Franklin Gothic Book"/>
              </a:rPr>
              <a:t> </a:t>
            </a:r>
            <a:r>
              <a:rPr dirty="0" sz="1600" spc="-5">
                <a:latin typeface="Franklin Gothic Book"/>
                <a:cs typeface="Franklin Gothic Book"/>
              </a:rPr>
              <a:t>workers</a:t>
            </a:r>
            <a:endParaRPr sz="1600">
              <a:latin typeface="Franklin Gothic Book"/>
              <a:cs typeface="Franklin Gothic Book"/>
            </a:endParaRPr>
          </a:p>
          <a:p>
            <a:pPr lvl="1">
              <a:lnSpc>
                <a:spcPct val="100000"/>
              </a:lnSpc>
              <a:spcBef>
                <a:spcPts val="40"/>
              </a:spcBef>
              <a:buFont typeface="Franklin Gothic Book"/>
              <a:buChar char="−"/>
            </a:pPr>
            <a:endParaRPr sz="2050">
              <a:latin typeface="Times New Roman"/>
              <a:cs typeface="Times New Roman"/>
            </a:endParaRPr>
          </a:p>
          <a:p>
            <a:pPr lvl="1" marL="461645" marR="301625" indent="-266065">
              <a:lnSpc>
                <a:spcPct val="80000"/>
              </a:lnSpc>
              <a:spcBef>
                <a:spcPts val="5"/>
              </a:spcBef>
              <a:buChar char="−"/>
              <a:tabLst>
                <a:tab pos="461645" algn="l"/>
                <a:tab pos="462280" algn="l"/>
              </a:tabLst>
            </a:pPr>
            <a:r>
              <a:rPr dirty="0" sz="1600" spc="-5">
                <a:latin typeface="Franklin Gothic Book"/>
                <a:cs typeface="Franklin Gothic Book"/>
              </a:rPr>
              <a:t>SEA </a:t>
            </a:r>
            <a:r>
              <a:rPr dirty="0" sz="1600" spc="-10">
                <a:latin typeface="Franklin Gothic Book"/>
                <a:cs typeface="Franklin Gothic Book"/>
              </a:rPr>
              <a:t>3-8 </a:t>
            </a:r>
            <a:r>
              <a:rPr dirty="0" sz="1600" spc="-5">
                <a:latin typeface="Franklin Gothic Book"/>
                <a:cs typeface="Franklin Gothic Book"/>
              </a:rPr>
              <a:t>(f)(ii): Employer shall ensure all work at the place of </a:t>
            </a:r>
            <a:r>
              <a:rPr dirty="0" sz="1600" spc="-10">
                <a:latin typeface="Franklin Gothic Book"/>
                <a:cs typeface="Franklin Gothic Book"/>
              </a:rPr>
              <a:t>employment </a:t>
            </a:r>
            <a:r>
              <a:rPr dirty="0" sz="1600">
                <a:latin typeface="Franklin Gothic Book"/>
                <a:cs typeface="Franklin Gothic Book"/>
              </a:rPr>
              <a:t>is  </a:t>
            </a:r>
            <a:r>
              <a:rPr dirty="0" sz="1600" spc="-5">
                <a:latin typeface="Franklin Gothic Book"/>
                <a:cs typeface="Franklin Gothic Book"/>
              </a:rPr>
              <a:t>supervised sufficiently </a:t>
            </a:r>
            <a:r>
              <a:rPr dirty="0" sz="1600" spc="-10">
                <a:latin typeface="Franklin Gothic Book"/>
                <a:cs typeface="Franklin Gothic Book"/>
              </a:rPr>
              <a:t>and</a:t>
            </a:r>
            <a:r>
              <a:rPr dirty="0" sz="1600" spc="-35">
                <a:latin typeface="Franklin Gothic Book"/>
                <a:cs typeface="Franklin Gothic Book"/>
              </a:rPr>
              <a:t> </a:t>
            </a:r>
            <a:r>
              <a:rPr dirty="0" sz="1600" spc="-5">
                <a:latin typeface="Franklin Gothic Book"/>
                <a:cs typeface="Franklin Gothic Book"/>
              </a:rPr>
              <a:t>competently</a:t>
            </a:r>
            <a:endParaRPr sz="1600">
              <a:latin typeface="Franklin Gothic Book"/>
              <a:cs typeface="Franklin Gothic Book"/>
            </a:endParaRPr>
          </a:p>
          <a:p>
            <a:pPr lvl="1">
              <a:lnSpc>
                <a:spcPct val="100000"/>
              </a:lnSpc>
              <a:spcBef>
                <a:spcPts val="30"/>
              </a:spcBef>
              <a:buFont typeface="Franklin Gothic Book"/>
              <a:buChar char="−"/>
            </a:pPr>
            <a:endParaRPr sz="1700">
              <a:latin typeface="Times New Roman"/>
              <a:cs typeface="Times New Roman"/>
            </a:endParaRPr>
          </a:p>
          <a:p>
            <a:pPr marL="279400" indent="-266700">
              <a:lnSpc>
                <a:spcPct val="100000"/>
              </a:lnSpc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1700">
                <a:latin typeface="Franklin Gothic Book"/>
                <a:cs typeface="Franklin Gothic Book"/>
              </a:rPr>
              <a:t>General duties of</a:t>
            </a:r>
            <a:r>
              <a:rPr dirty="0" sz="1700" spc="-30">
                <a:latin typeface="Franklin Gothic Book"/>
                <a:cs typeface="Franklin Gothic Book"/>
              </a:rPr>
              <a:t> </a:t>
            </a:r>
            <a:r>
              <a:rPr dirty="0" sz="1700">
                <a:latin typeface="Franklin Gothic Book"/>
                <a:cs typeface="Franklin Gothic Book"/>
              </a:rPr>
              <a:t>supervisors</a:t>
            </a:r>
            <a:endParaRPr sz="17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lvl="1" marL="462280" marR="123825" indent="-266700">
              <a:lnSpc>
                <a:spcPct val="80000"/>
              </a:lnSpc>
              <a:spcBef>
                <a:spcPts val="5"/>
              </a:spcBef>
              <a:buChar char="−"/>
              <a:tabLst>
                <a:tab pos="461645" algn="l"/>
                <a:tab pos="462280" algn="l"/>
              </a:tabLst>
            </a:pPr>
            <a:r>
              <a:rPr dirty="0" sz="1600" spc="-5">
                <a:latin typeface="Franklin Gothic Book"/>
                <a:cs typeface="Franklin Gothic Book"/>
              </a:rPr>
              <a:t>SEA </a:t>
            </a:r>
            <a:r>
              <a:rPr dirty="0" sz="1600" spc="-10">
                <a:latin typeface="Franklin Gothic Book"/>
                <a:cs typeface="Franklin Gothic Book"/>
              </a:rPr>
              <a:t>3-9(a): </a:t>
            </a:r>
            <a:r>
              <a:rPr dirty="0" sz="1600" spc="-5">
                <a:latin typeface="Franklin Gothic Book"/>
                <a:cs typeface="Franklin Gothic Book"/>
              </a:rPr>
              <a:t>Supervisors shall ensure health </a:t>
            </a:r>
            <a:r>
              <a:rPr dirty="0" sz="1600" spc="-10">
                <a:latin typeface="Franklin Gothic Book"/>
                <a:cs typeface="Franklin Gothic Book"/>
              </a:rPr>
              <a:t>and </a:t>
            </a:r>
            <a:r>
              <a:rPr dirty="0" sz="1600" spc="-5">
                <a:latin typeface="Franklin Gothic Book"/>
                <a:cs typeface="Franklin Gothic Book"/>
              </a:rPr>
              <a:t>safety of workers under their  supervision </a:t>
            </a:r>
            <a:r>
              <a:rPr dirty="0" sz="1600" spc="-10">
                <a:latin typeface="Franklin Gothic Book"/>
                <a:cs typeface="Franklin Gothic Book"/>
              </a:rPr>
              <a:t>and </a:t>
            </a:r>
            <a:r>
              <a:rPr dirty="0" sz="1600" spc="-5">
                <a:latin typeface="Franklin Gothic Book"/>
                <a:cs typeface="Franklin Gothic Book"/>
              </a:rPr>
              <a:t>direction </a:t>
            </a:r>
            <a:r>
              <a:rPr dirty="0" sz="1600" spc="-10">
                <a:latin typeface="Franklin Gothic Book"/>
                <a:cs typeface="Franklin Gothic Book"/>
              </a:rPr>
              <a:t>general </a:t>
            </a:r>
            <a:r>
              <a:rPr dirty="0" sz="1600" spc="-5">
                <a:latin typeface="Franklin Gothic Book"/>
                <a:cs typeface="Franklin Gothic Book"/>
              </a:rPr>
              <a:t>duties of</a:t>
            </a:r>
            <a:r>
              <a:rPr dirty="0" sz="1600" spc="30">
                <a:latin typeface="Franklin Gothic Book"/>
                <a:cs typeface="Franklin Gothic Book"/>
              </a:rPr>
              <a:t> </a:t>
            </a:r>
            <a:r>
              <a:rPr dirty="0" sz="1600" spc="-5">
                <a:latin typeface="Franklin Gothic Book"/>
                <a:cs typeface="Franklin Gothic Book"/>
              </a:rPr>
              <a:t>workers</a:t>
            </a:r>
            <a:endParaRPr sz="1600">
              <a:latin typeface="Franklin Gothic Book"/>
              <a:cs typeface="Franklin Gothic Book"/>
            </a:endParaRPr>
          </a:p>
          <a:p>
            <a:pPr lvl="1">
              <a:lnSpc>
                <a:spcPct val="100000"/>
              </a:lnSpc>
              <a:spcBef>
                <a:spcPts val="30"/>
              </a:spcBef>
              <a:buFont typeface="Franklin Gothic Book"/>
              <a:buChar char="−"/>
            </a:pPr>
            <a:endParaRPr sz="1700">
              <a:latin typeface="Times New Roman"/>
              <a:cs typeface="Times New Roman"/>
            </a:endParaRPr>
          </a:p>
          <a:p>
            <a:pPr marL="279400" indent="-266700">
              <a:lnSpc>
                <a:spcPct val="100000"/>
              </a:lnSpc>
              <a:buFont typeface="Arial"/>
              <a:buChar char="•"/>
              <a:tabLst>
                <a:tab pos="278765" algn="l"/>
                <a:tab pos="279400" algn="l"/>
              </a:tabLst>
            </a:pPr>
            <a:r>
              <a:rPr dirty="0" sz="1700">
                <a:latin typeface="Franklin Gothic Book"/>
                <a:cs typeface="Franklin Gothic Book"/>
              </a:rPr>
              <a:t>General duties of</a:t>
            </a:r>
            <a:r>
              <a:rPr dirty="0" sz="1700" spc="-30">
                <a:latin typeface="Franklin Gothic Book"/>
                <a:cs typeface="Franklin Gothic Book"/>
              </a:rPr>
              <a:t> </a:t>
            </a:r>
            <a:r>
              <a:rPr dirty="0" sz="1700">
                <a:latin typeface="Franklin Gothic Book"/>
                <a:cs typeface="Franklin Gothic Book"/>
              </a:rPr>
              <a:t>workers</a:t>
            </a:r>
            <a:endParaRPr sz="1700">
              <a:latin typeface="Franklin Gothic Book"/>
              <a:cs typeface="Franklin Gothic Book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"/>
              <a:buChar char="•"/>
            </a:pPr>
            <a:endParaRPr sz="2050">
              <a:latin typeface="Times New Roman"/>
              <a:cs typeface="Times New Roman"/>
            </a:endParaRPr>
          </a:p>
          <a:p>
            <a:pPr lvl="1" marL="462280" marR="5080" indent="-266700">
              <a:lnSpc>
                <a:spcPct val="80000"/>
              </a:lnSpc>
              <a:buChar char="−"/>
              <a:tabLst>
                <a:tab pos="461645" algn="l"/>
                <a:tab pos="462280" algn="l"/>
              </a:tabLst>
            </a:pPr>
            <a:r>
              <a:rPr dirty="0" sz="1600" spc="-5">
                <a:latin typeface="Franklin Gothic Book"/>
                <a:cs typeface="Franklin Gothic Book"/>
              </a:rPr>
              <a:t>SEA 3-10(a): Worker(s) shall ensure their health </a:t>
            </a:r>
            <a:r>
              <a:rPr dirty="0" sz="1600" spc="-10">
                <a:latin typeface="Franklin Gothic Book"/>
                <a:cs typeface="Franklin Gothic Book"/>
              </a:rPr>
              <a:t>and </a:t>
            </a:r>
            <a:r>
              <a:rPr dirty="0" sz="1600" spc="-5">
                <a:latin typeface="Franklin Gothic Book"/>
                <a:cs typeface="Franklin Gothic Book"/>
              </a:rPr>
              <a:t>safety </a:t>
            </a:r>
            <a:r>
              <a:rPr dirty="0" sz="1600" spc="-10">
                <a:latin typeface="Franklin Gothic Book"/>
                <a:cs typeface="Franklin Gothic Book"/>
              </a:rPr>
              <a:t>and </a:t>
            </a:r>
            <a:r>
              <a:rPr dirty="0" sz="1600" spc="-5">
                <a:latin typeface="Franklin Gothic Book"/>
                <a:cs typeface="Franklin Gothic Book"/>
              </a:rPr>
              <a:t>the health </a:t>
            </a:r>
            <a:r>
              <a:rPr dirty="0" sz="1600" spc="-10">
                <a:latin typeface="Franklin Gothic Book"/>
                <a:cs typeface="Franklin Gothic Book"/>
              </a:rPr>
              <a:t>and  </a:t>
            </a:r>
            <a:r>
              <a:rPr dirty="0" sz="1600" spc="-5">
                <a:latin typeface="Franklin Gothic Book"/>
                <a:cs typeface="Franklin Gothic Book"/>
              </a:rPr>
              <a:t>safety of other</a:t>
            </a:r>
            <a:r>
              <a:rPr dirty="0" sz="1600" spc="30">
                <a:latin typeface="Franklin Gothic Book"/>
                <a:cs typeface="Franklin Gothic Book"/>
              </a:rPr>
              <a:t> </a:t>
            </a:r>
            <a:r>
              <a:rPr dirty="0" sz="1600" spc="-5">
                <a:latin typeface="Franklin Gothic Book"/>
                <a:cs typeface="Franklin Gothic Book"/>
              </a:rPr>
              <a:t>workers</a:t>
            </a:r>
            <a:endParaRPr sz="1600">
              <a:latin typeface="Franklin Gothic Book"/>
              <a:cs typeface="Franklin Gothic Book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9999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2019-02-25T21:56:57Z</dcterms:created>
  <dcterms:modified xsi:type="dcterms:W3CDTF">2019-02-25T21:56:57Z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2015-10-01T00:00:00Z</vt:filetime>
  </property>
  <property fmtid="{D5CDD505-2E9C-101B-9397-08002B2CF9AE}" pid="3" name="Creator">
    <vt:lpwstr>Acrobat PDFMaker 15 for PowerPoint</vt:lpwstr>
  </property>
  <property fmtid="{D5CDD505-2E9C-101B-9397-08002B2CF9AE}" pid="4" name="LastSaved">
    <vt:filetime>2019-02-25T00:00:00Z</vt:filetime>
  </property>
</Properties>
</file>